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8"/>
  </p:notesMasterIdLst>
  <p:sldIdLst>
    <p:sldId id="256" r:id="rId2"/>
    <p:sldId id="257" r:id="rId3"/>
    <p:sldId id="259" r:id="rId4"/>
    <p:sldId id="262" r:id="rId5"/>
    <p:sldId id="261" r:id="rId6"/>
    <p:sldId id="260" r:id="rId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72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45A56-071D-499C-93C5-E5E32CAC26A1}" type="datetimeFigureOut">
              <a:rPr kumimoji="1" lang="ja-JP" altLang="en-US" smtClean="0"/>
              <a:t>2019/10/31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FBF889-39F4-40A9-804E-DD4941823C84}" type="slidenum">
              <a:rPr kumimoji="1" lang="ja-JP" altLang="en-US" smtClean="0"/>
              <a:t>‹#›</a:t>
            </a:fld>
            <a:endParaRPr kumimoji="1" lang="ja-JP" altLang="en-US"/>
          </a:p>
        </p:txBody>
      </p:sp>
    </p:spTree>
    <p:extLst>
      <p:ext uri="{BB962C8B-B14F-4D97-AF65-F5344CB8AC3E}">
        <p14:creationId xmlns:p14="http://schemas.microsoft.com/office/powerpoint/2010/main" val="126665458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r>
              <a:rPr kumimoji="1" lang="ja-JP" altLang="en-US" dirty="0" smtClean="0"/>
              <a:t>タイトル</a:t>
            </a:r>
            <a:endParaRPr kumimoji="1" lang="en-US" altLang="ja-JP" dirty="0" smtClean="0"/>
          </a:p>
          <a:p>
            <a:endParaRPr kumimoji="1" lang="en-US" altLang="ja-JP" dirty="0" smtClean="0"/>
          </a:p>
          <a:p>
            <a:r>
              <a:rPr kumimoji="1" lang="ja-JP" altLang="en-US" dirty="0" smtClean="0"/>
              <a:t>コンセプトの意味</a:t>
            </a:r>
            <a:r>
              <a:rPr kumimoji="1" lang="en-US" altLang="ja-JP" dirty="0" smtClean="0"/>
              <a:t>:</a:t>
            </a:r>
          </a:p>
          <a:p>
            <a:r>
              <a:rPr kumimoji="1" lang="ja-JP" altLang="en-US" dirty="0" smtClean="0"/>
              <a:t>「君」というのは対等の者に親しみを持って呼ぶ際に使われるものです。</a:t>
            </a:r>
            <a:endParaRPr kumimoji="1" lang="en-US" altLang="ja-JP" dirty="0" smtClean="0"/>
          </a:p>
          <a:p>
            <a:r>
              <a:rPr kumimoji="1" lang="ja-JP" altLang="en-US" dirty="0" smtClean="0"/>
              <a:t>クリエイターからプレイヤーに、対等に楽しんでいただきたいがゆえに「君」という言葉を使用しました。</a:t>
            </a:r>
            <a:endParaRPr kumimoji="1" lang="en-US" altLang="ja-JP" dirty="0" smtClean="0"/>
          </a:p>
          <a:p>
            <a:r>
              <a:rPr kumimoji="1" lang="ja-JP" altLang="en-US" dirty="0" smtClean="0"/>
              <a:t>そして、「君だけのスタイルで」というのは、スキルを割り振るという事で一人一人が違った遊び方をする為、「君だけのスタイルで」という言葉になりました。</a:t>
            </a:r>
            <a:endParaRPr kumimoji="1" lang="en-US" altLang="ja-JP" dirty="0" smtClean="0"/>
          </a:p>
          <a:p>
            <a:r>
              <a:rPr kumimoji="1" lang="ja-JP" altLang="en-US" dirty="0" smtClean="0"/>
              <a:t>「君達だけのサバイバルを」という言葉は、クリア出来ても出来なくても君達だけのサバイバルだから楽しんで頂けたら幸いです。という意味が込められております。</a:t>
            </a:r>
            <a:endParaRPr kumimoji="1" lang="en-US" altLang="ja-JP" dirty="0" smtClean="0"/>
          </a:p>
          <a:p>
            <a:r>
              <a:rPr kumimoji="1" lang="ja-JP" altLang="en-US" dirty="0" smtClean="0"/>
              <a:t>また、「君達」というのはマルチプレイだからこういう風に言っています。　協力して、生き残る楽しさという物をここに込めさせて頂きました。</a:t>
            </a:r>
            <a:endParaRPr kumimoji="1" lang="en-US" altLang="ja-JP" dirty="0" smtClean="0"/>
          </a:p>
          <a:p>
            <a:endParaRPr kumimoji="1" lang="en-US" altLang="ja-JP" dirty="0" smtClean="0"/>
          </a:p>
          <a:p>
            <a:r>
              <a:rPr kumimoji="1" lang="ja-JP" altLang="en-US" dirty="0" smtClean="0"/>
              <a:t>ターゲット</a:t>
            </a:r>
            <a:r>
              <a:rPr kumimoji="1" lang="en-US" altLang="ja-JP" dirty="0" smtClean="0"/>
              <a:t>:</a:t>
            </a:r>
          </a:p>
          <a:p>
            <a:r>
              <a:rPr kumimoji="1" lang="ja-JP" altLang="en-US" dirty="0" smtClean="0"/>
              <a:t>ようするに私のような人間が好むゲーム。</a:t>
            </a:r>
            <a:endParaRPr kumimoji="1" lang="en-US" altLang="ja-JP" dirty="0" smtClean="0"/>
          </a:p>
          <a:p>
            <a:endParaRPr kumimoji="1" lang="en-US" altLang="ja-JP" dirty="0" smtClean="0"/>
          </a:p>
          <a:p>
            <a:r>
              <a:rPr kumimoji="1" lang="ja-JP" altLang="en-US" dirty="0" smtClean="0"/>
              <a:t>ゲームのパッケージを参考に</a:t>
            </a:r>
            <a:endParaRPr kumimoji="1" lang="en-US" altLang="ja-JP" dirty="0" smtClean="0"/>
          </a:p>
          <a:p>
            <a:r>
              <a:rPr kumimoji="1" lang="ja-JP" altLang="en-US" dirty="0" smtClean="0"/>
              <a:t>一目でどんなゲームかわかるようにしたい</a:t>
            </a:r>
            <a:endParaRPr kumimoji="1" lang="en-US" altLang="ja-JP" dirty="0" smtClean="0"/>
          </a:p>
          <a:p>
            <a:r>
              <a:rPr kumimoji="1" lang="ja-JP" altLang="en-US" dirty="0" smtClean="0"/>
              <a:t>　</a:t>
            </a:r>
            <a:endParaRPr kumimoji="1" lang="en-US" altLang="ja-JP" dirty="0" smtClean="0"/>
          </a:p>
          <a:p>
            <a:r>
              <a:rPr kumimoji="1" lang="en-US" altLang="ja-JP" dirty="0" smtClean="0"/>
              <a:t>4</a:t>
            </a:r>
            <a:r>
              <a:rPr kumimoji="1" lang="ja-JP" altLang="en-US" dirty="0" smtClean="0"/>
              <a:t>人の</a:t>
            </a:r>
            <a:r>
              <a:rPr kumimoji="1" lang="en-US" altLang="ja-JP" dirty="0" smtClean="0"/>
              <a:t>Player</a:t>
            </a:r>
            <a:r>
              <a:rPr kumimoji="1" lang="ja-JP" altLang="en-US" dirty="0" smtClean="0"/>
              <a:t>が、農業や料理、建築や剣を持っている状態で、モンスターが機をうかがっているような絵があればそれにしましょう</a:t>
            </a:r>
            <a:endParaRPr kumimoji="1" lang="ja-JP" altLang="en-US" dirty="0"/>
          </a:p>
        </p:txBody>
      </p:sp>
      <p:sp>
        <p:nvSpPr>
          <p:cNvPr id="4" name="スライド番号プレースホルダー 3"/>
          <p:cNvSpPr>
            <a:spLocks noGrp="1"/>
          </p:cNvSpPr>
          <p:nvPr>
            <p:ph type="sldNum" sz="quarter" idx="10"/>
          </p:nvPr>
        </p:nvSpPr>
        <p:spPr/>
        <p:txBody>
          <a:bodyPr/>
          <a:lstStyle/>
          <a:p>
            <a:fld id="{8ACC8894-2DA3-4F70-8BD5-FDF5F794F5F9}" type="slidenum">
              <a:rPr kumimoji="1" lang="ja-JP" altLang="en-US" smtClean="0"/>
              <a:t>5</a:t>
            </a:fld>
            <a:endParaRPr kumimoji="1" lang="ja-JP" altLang="en-US"/>
          </a:p>
        </p:txBody>
      </p:sp>
    </p:spTree>
    <p:extLst>
      <p:ext uri="{BB962C8B-B14F-4D97-AF65-F5344CB8AC3E}">
        <p14:creationId xmlns:p14="http://schemas.microsoft.com/office/powerpoint/2010/main" val="232678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350040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17240785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33921049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35C53915-5D71-4607-9BF5-35D2D5649A84}" type="datetimeFigureOut">
              <a:rPr kumimoji="1" lang="ja-JP" altLang="en-US" smtClean="0"/>
              <a:t>2019/10/31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BFEB4B8-8012-4C65-858A-C395F9D6FF9A}" type="slidenum">
              <a:rPr kumimoji="1" lang="ja-JP" altLang="en-US" smtClean="0"/>
              <a:t>‹#›</a:t>
            </a:fld>
            <a:endParaRPr kumimoji="1" lang="ja-JP" altLang="en-US"/>
          </a:p>
        </p:txBody>
      </p:sp>
    </p:spTree>
    <p:extLst>
      <p:ext uri="{BB962C8B-B14F-4D97-AF65-F5344CB8AC3E}">
        <p14:creationId xmlns:p14="http://schemas.microsoft.com/office/powerpoint/2010/main" val="3801875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514460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495125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1432114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2523804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3174571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3865553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2210991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4156B11D-F7A5-48BE-8ED4-3C4A6B1BC4A9}" type="datetimeFigureOut">
              <a:rPr kumimoji="1" lang="ja-JP" altLang="en-US" smtClean="0"/>
              <a:t>2019/10/31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5092923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alphaModFix amt="38000"/>
            <a:lum/>
          </a:blip>
          <a:srcRect/>
          <a:stretch>
            <a:fillRect l="-8000" r="-8000"/>
          </a:stretch>
        </a:blip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56B11D-F7A5-48BE-8ED4-3C4A6B1BC4A9}" type="datetimeFigureOut">
              <a:rPr kumimoji="1" lang="ja-JP" altLang="en-US" smtClean="0"/>
              <a:t>2019/10/31</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478F37-1806-4233-9ACF-C6EAA89E9AAC}" type="slidenum">
              <a:rPr kumimoji="1" lang="ja-JP" altLang="en-US" smtClean="0"/>
              <a:t>‹#›</a:t>
            </a:fld>
            <a:endParaRPr kumimoji="1" lang="ja-JP" altLang="en-US"/>
          </a:p>
        </p:txBody>
      </p:sp>
    </p:spTree>
    <p:extLst>
      <p:ext uri="{BB962C8B-B14F-4D97-AF65-F5344CB8AC3E}">
        <p14:creationId xmlns:p14="http://schemas.microsoft.com/office/powerpoint/2010/main" val="50585939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371600" y="2074488"/>
            <a:ext cx="9471992" cy="1862048"/>
          </a:xfrm>
          <a:prstGeom prst="rect">
            <a:avLst/>
          </a:prstGeom>
          <a:noFill/>
        </p:spPr>
        <p:txBody>
          <a:bodyPr wrap="square" rtlCol="0">
            <a:spAutoFit/>
          </a:bodyPr>
          <a:lstStyle/>
          <a:p>
            <a:r>
              <a:rPr lang="en-US" altLang="ja-JP" sz="11500" b="1"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Battle Tank!!</a:t>
            </a:r>
            <a:endParaRPr kumimoji="1" lang="ja-JP" altLang="en-US" sz="11500" dirty="0">
              <a:ln w="38100">
                <a:solidFill>
                  <a:schemeClr val="tx1">
                    <a:lumMod val="95000"/>
                    <a:lumOff val="5000"/>
                  </a:schemeClr>
                </a:solidFill>
              </a:ln>
              <a:solidFill>
                <a:schemeClr val="bg1"/>
              </a:solidFill>
              <a:effectLst>
                <a:outerShdw blurRad="50800" dist="38100" dir="13500000" algn="br" rotWithShape="0">
                  <a:prstClr val="black">
                    <a:alpha val="40000"/>
                  </a:prstClr>
                </a:outerShdw>
              </a:effectLst>
            </a:endParaRPr>
          </a:p>
        </p:txBody>
      </p:sp>
      <p:sp>
        <p:nvSpPr>
          <p:cNvPr id="9" name="Rectangle 3"/>
          <p:cNvSpPr>
            <a:spLocks noChangeArrowheads="1"/>
          </p:cNvSpPr>
          <p:nvPr/>
        </p:nvSpPr>
        <p:spPr bwMode="auto">
          <a:xfrm>
            <a:off x="0" y="69785"/>
            <a:ext cx="32060" cy="590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6348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ja-JP" altLang="ja-JP" sz="800" b="0" i="0" u="none" strike="noStrike" cap="none" normalizeH="0" baseline="0" dirty="0" smtClean="0">
                <a:ln>
                  <a:noFill/>
                </a:ln>
                <a:solidFill>
                  <a:schemeClr val="tx1"/>
                </a:solidFill>
                <a:effectLst/>
              </a:rPr>
              <a:t> </a:t>
            </a:r>
            <a:endParaRPr kumimoji="0" lang="ja-JP" altLang="ja-JP" sz="1800" b="0" i="0" u="none" strike="noStrike" cap="none" normalizeH="0" baseline="0" dirty="0" smtClean="0">
              <a:ln>
                <a:noFill/>
              </a:ln>
              <a:solidFill>
                <a:schemeClr val="tx1"/>
              </a:solidFill>
              <a:effectLst/>
              <a:latin typeface="Arial" panose="020B0604020202020204" pitchFamily="34" charset="0"/>
            </a:endParaRPr>
          </a:p>
        </p:txBody>
      </p:sp>
      <p:graphicFrame>
        <p:nvGraphicFramePr>
          <p:cNvPr id="10" name="表 9"/>
          <p:cNvGraphicFramePr>
            <a:graphicFrameLocks noGrp="1"/>
          </p:cNvGraphicFramePr>
          <p:nvPr>
            <p:extLst>
              <p:ext uri="{D42A27DB-BD31-4B8C-83A1-F6EECF244321}">
                <p14:modId xmlns:p14="http://schemas.microsoft.com/office/powerpoint/2010/main" val="366828254"/>
              </p:ext>
            </p:extLst>
          </p:nvPr>
        </p:nvGraphicFramePr>
        <p:xfrm>
          <a:off x="12182" y="5101239"/>
          <a:ext cx="3572921" cy="1756761"/>
        </p:xfrm>
        <a:graphic>
          <a:graphicData uri="http://schemas.openxmlformats.org/drawingml/2006/table">
            <a:tbl>
              <a:tblPr firstRow="1" bandRow="1">
                <a:tableStyleId>{2D5ABB26-0587-4C30-8999-92F81FD0307C}</a:tableStyleId>
              </a:tblPr>
              <a:tblGrid>
                <a:gridCol w="868049">
                  <a:extLst>
                    <a:ext uri="{9D8B030D-6E8A-4147-A177-3AD203B41FA5}">
                      <a16:colId xmlns:a16="http://schemas.microsoft.com/office/drawing/2014/main" val="20000"/>
                    </a:ext>
                  </a:extLst>
                </a:gridCol>
                <a:gridCol w="2704872">
                  <a:extLst>
                    <a:ext uri="{9D8B030D-6E8A-4147-A177-3AD203B41FA5}">
                      <a16:colId xmlns:a16="http://schemas.microsoft.com/office/drawing/2014/main" val="20001"/>
                    </a:ext>
                  </a:extLst>
                </a:gridCol>
              </a:tblGrid>
              <a:tr h="193380">
                <a:tc>
                  <a:txBody>
                    <a:bodyPr/>
                    <a:lstStyle/>
                    <a:p>
                      <a:r>
                        <a:rPr kumimoji="1" lang="ja-JP" altLang="en-US" sz="1500" dirty="0" smtClean="0">
                          <a:solidFill>
                            <a:schemeClr val="tx1"/>
                          </a:solidFill>
                          <a:latin typeface="HGP明朝E" panose="02020900000000000000" pitchFamily="18" charset="-128"/>
                          <a:ea typeface="HGP明朝E" panose="02020900000000000000" pitchFamily="18" charset="-128"/>
                        </a:rPr>
                        <a:t>作成者</a:t>
                      </a:r>
                      <a:endParaRPr kumimoji="1" lang="ja-JP" altLang="en-US" sz="1500" dirty="0">
                        <a:solidFill>
                          <a:schemeClr val="tx1"/>
                        </a:solidFill>
                        <a:latin typeface="HGP明朝E" panose="02020900000000000000" pitchFamily="18" charset="-128"/>
                        <a:ea typeface="HGP明朝E" panose="02020900000000000000" pitchFamily="18" charset="-128"/>
                      </a:endParaRPr>
                    </a:p>
                  </a:txBody>
                  <a:tcPr marL="74295" marR="74295" marT="37148" marB="37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tc>
                  <a:txBody>
                    <a:bodyPr/>
                    <a:lstStyle/>
                    <a:p>
                      <a:r>
                        <a:rPr kumimoji="1" lang="ja-JP" altLang="en-US" sz="1500" dirty="0" smtClean="0">
                          <a:solidFill>
                            <a:schemeClr val="tx1"/>
                          </a:solidFill>
                          <a:latin typeface="HGP明朝E" panose="02020900000000000000" pitchFamily="18" charset="-128"/>
                          <a:ea typeface="HGP明朝E" panose="02020900000000000000" pitchFamily="18" charset="-128"/>
                        </a:rPr>
                        <a:t>寺本啓志</a:t>
                      </a:r>
                      <a:endParaRPr kumimoji="1" lang="ja-JP" altLang="en-US" sz="1500" dirty="0">
                        <a:solidFill>
                          <a:schemeClr val="tx1"/>
                        </a:solidFill>
                        <a:latin typeface="HGP明朝E" panose="02020900000000000000" pitchFamily="18" charset="-128"/>
                        <a:ea typeface="HGP明朝E" panose="02020900000000000000" pitchFamily="18" charset="-128"/>
                      </a:endParaRPr>
                    </a:p>
                  </a:txBody>
                  <a:tcPr marL="74295" marR="74295" marT="37148" marB="37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0000"/>
                  </a:ext>
                </a:extLst>
              </a:tr>
              <a:tr h="390873">
                <a:tc>
                  <a:txBody>
                    <a:bodyPr/>
                    <a:lstStyle/>
                    <a:p>
                      <a:r>
                        <a:rPr kumimoji="1" lang="ja-JP" altLang="en-US" sz="1500" dirty="0" smtClean="0">
                          <a:solidFill>
                            <a:schemeClr val="tx1"/>
                          </a:solidFill>
                          <a:latin typeface="HGP明朝E" panose="02020900000000000000" pitchFamily="18" charset="-128"/>
                          <a:ea typeface="HGP明朝E" panose="02020900000000000000" pitchFamily="18" charset="-128"/>
                        </a:rPr>
                        <a:t>ジャンル</a:t>
                      </a:r>
                      <a:endParaRPr kumimoji="1" lang="ja-JP" altLang="en-US" sz="1500" dirty="0">
                        <a:solidFill>
                          <a:schemeClr val="tx1"/>
                        </a:solidFill>
                        <a:latin typeface="HGP明朝E" panose="02020900000000000000" pitchFamily="18" charset="-128"/>
                        <a:ea typeface="HGP明朝E" panose="02020900000000000000" pitchFamily="18" charset="-128"/>
                      </a:endParaRPr>
                    </a:p>
                  </a:txBody>
                  <a:tcPr marL="74295" marR="74295" marT="37148" marB="37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tc>
                  <a:txBody>
                    <a:bodyPr/>
                    <a:lstStyle/>
                    <a:p>
                      <a:r>
                        <a:rPr kumimoji="1" lang="ja-JP" altLang="en-US" sz="1500" dirty="0" smtClean="0">
                          <a:solidFill>
                            <a:schemeClr val="tx1"/>
                          </a:solidFill>
                          <a:latin typeface="HGP明朝E" panose="02020900000000000000" pitchFamily="18" charset="-128"/>
                          <a:ea typeface="HGP明朝E" panose="02020900000000000000" pitchFamily="18" charset="-128"/>
                        </a:rPr>
                        <a:t>タンクシューティングゲーム</a:t>
                      </a:r>
                      <a:endParaRPr kumimoji="1" lang="ja-JP" altLang="en-US" sz="1500" dirty="0">
                        <a:solidFill>
                          <a:schemeClr val="tx1"/>
                        </a:solidFill>
                        <a:latin typeface="HGP明朝E" panose="02020900000000000000" pitchFamily="18" charset="-128"/>
                        <a:ea typeface="HGP明朝E" panose="02020900000000000000" pitchFamily="18" charset="-128"/>
                      </a:endParaRPr>
                    </a:p>
                  </a:txBody>
                  <a:tcPr marL="74295" marR="74295" marT="37148" marB="37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0001"/>
                  </a:ext>
                </a:extLst>
              </a:tr>
              <a:tr h="301308">
                <a:tc>
                  <a:txBody>
                    <a:bodyPr/>
                    <a:lstStyle/>
                    <a:p>
                      <a:r>
                        <a:rPr kumimoji="1" lang="ja-JP" altLang="en-US" sz="1500" dirty="0" smtClean="0">
                          <a:solidFill>
                            <a:schemeClr val="tx1"/>
                          </a:solidFill>
                          <a:latin typeface="HGP明朝E" panose="02020900000000000000" pitchFamily="18" charset="-128"/>
                          <a:ea typeface="HGP明朝E" panose="02020900000000000000" pitchFamily="18" charset="-128"/>
                        </a:rPr>
                        <a:t>プレイ人数</a:t>
                      </a:r>
                      <a:endParaRPr kumimoji="1" lang="ja-JP" altLang="en-US" sz="1500" dirty="0">
                        <a:solidFill>
                          <a:schemeClr val="tx1"/>
                        </a:solidFill>
                        <a:latin typeface="HGP明朝E" panose="02020900000000000000" pitchFamily="18" charset="-128"/>
                        <a:ea typeface="HGP明朝E" panose="02020900000000000000" pitchFamily="18" charset="-128"/>
                      </a:endParaRPr>
                    </a:p>
                  </a:txBody>
                  <a:tcPr marL="74295" marR="74295" marT="37148" marB="37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tc>
                  <a:txBody>
                    <a:bodyPr/>
                    <a:lstStyle/>
                    <a:p>
                      <a:r>
                        <a:rPr kumimoji="1" lang="en-US" altLang="ja-JP" sz="1500" dirty="0" smtClean="0">
                          <a:solidFill>
                            <a:schemeClr val="tx1"/>
                          </a:solidFill>
                          <a:latin typeface="HGP明朝E" panose="02020900000000000000" pitchFamily="18" charset="-128"/>
                          <a:ea typeface="HGP明朝E" panose="02020900000000000000" pitchFamily="18" charset="-128"/>
                        </a:rPr>
                        <a:t>1</a:t>
                      </a:r>
                      <a:r>
                        <a:rPr kumimoji="1" lang="ja-JP" altLang="en-US" sz="1500" dirty="0" smtClean="0">
                          <a:solidFill>
                            <a:schemeClr val="tx1"/>
                          </a:solidFill>
                          <a:latin typeface="HGP明朝E" panose="02020900000000000000" pitchFamily="18" charset="-128"/>
                          <a:ea typeface="HGP明朝E" panose="02020900000000000000" pitchFamily="18" charset="-128"/>
                        </a:rPr>
                        <a:t>人</a:t>
                      </a:r>
                      <a:endParaRPr kumimoji="1" lang="ja-JP" altLang="en-US" sz="1500" dirty="0">
                        <a:solidFill>
                          <a:schemeClr val="tx1"/>
                        </a:solidFill>
                        <a:latin typeface="HGP明朝E" panose="02020900000000000000" pitchFamily="18" charset="-128"/>
                        <a:ea typeface="HGP明朝E" panose="02020900000000000000" pitchFamily="18" charset="-128"/>
                      </a:endParaRPr>
                    </a:p>
                  </a:txBody>
                  <a:tcPr marL="74295" marR="74295" marT="37148" marB="37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0004"/>
                  </a:ext>
                </a:extLst>
              </a:tr>
              <a:tr h="301308">
                <a:tc>
                  <a:txBody>
                    <a:bodyPr/>
                    <a:lstStyle/>
                    <a:p>
                      <a:r>
                        <a:rPr kumimoji="1" lang="ja-JP" altLang="en-US" sz="1500" dirty="0" smtClean="0">
                          <a:solidFill>
                            <a:schemeClr val="tx1"/>
                          </a:solidFill>
                          <a:latin typeface="HGP明朝E" panose="02020900000000000000" pitchFamily="18" charset="-128"/>
                          <a:ea typeface="HGP明朝E" panose="02020900000000000000" pitchFamily="18" charset="-128"/>
                        </a:rPr>
                        <a:t>プラットフォーム</a:t>
                      </a:r>
                      <a:endParaRPr kumimoji="1" lang="ja-JP" altLang="en-US" sz="1500" dirty="0">
                        <a:solidFill>
                          <a:schemeClr val="tx1"/>
                        </a:solidFill>
                        <a:latin typeface="HGP明朝E" panose="02020900000000000000" pitchFamily="18" charset="-128"/>
                        <a:ea typeface="HGP明朝E" panose="02020900000000000000" pitchFamily="18" charset="-128"/>
                      </a:endParaRPr>
                    </a:p>
                  </a:txBody>
                  <a:tcPr marL="74295" marR="74295" marT="37148" marB="37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tc>
                  <a:txBody>
                    <a:bodyPr/>
                    <a:lstStyle/>
                    <a:p>
                      <a:r>
                        <a:rPr kumimoji="1" lang="en-US" altLang="ja-JP" sz="1500" dirty="0" smtClean="0">
                          <a:solidFill>
                            <a:schemeClr val="tx1"/>
                          </a:solidFill>
                          <a:latin typeface="HGP明朝E" panose="02020900000000000000" pitchFamily="18" charset="-128"/>
                          <a:ea typeface="HGP明朝E" panose="02020900000000000000" pitchFamily="18" charset="-128"/>
                        </a:rPr>
                        <a:t>PC</a:t>
                      </a:r>
                      <a:endParaRPr kumimoji="1" lang="ja-JP" altLang="en-US" sz="1500" dirty="0">
                        <a:solidFill>
                          <a:schemeClr val="tx1"/>
                        </a:solidFill>
                        <a:latin typeface="HGP明朝E" panose="02020900000000000000" pitchFamily="18" charset="-128"/>
                        <a:ea typeface="HGP明朝E" panose="02020900000000000000" pitchFamily="18" charset="-128"/>
                      </a:endParaRPr>
                    </a:p>
                  </a:txBody>
                  <a:tcPr marL="74295" marR="74295" marT="37148" marB="37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0063983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正方形/長方形 16"/>
          <p:cNvSpPr/>
          <p:nvPr/>
        </p:nvSpPr>
        <p:spPr>
          <a:xfrm>
            <a:off x="8040757" y="1371600"/>
            <a:ext cx="4151243" cy="4333461"/>
          </a:xfrm>
          <a:prstGeom prst="rect">
            <a:avLst/>
          </a:prstGeom>
          <a:scene3d>
            <a:camera prst="orthographicFront"/>
            <a:lightRig rig="threePt" dir="t"/>
          </a:scene3d>
          <a:sp3d>
            <a:bevelT/>
          </a:sp3d>
        </p:spPr>
        <p:style>
          <a:lnRef idx="0">
            <a:schemeClr val="accent4"/>
          </a:lnRef>
          <a:fillRef idx="3">
            <a:schemeClr val="accent4"/>
          </a:fillRef>
          <a:effectRef idx="3">
            <a:schemeClr val="accent4"/>
          </a:effectRef>
          <a:fontRef idx="minor">
            <a:schemeClr val="lt1"/>
          </a:fontRef>
        </p:style>
        <p:txBody>
          <a:bodyPr rtlCol="0" anchor="ctr"/>
          <a:lstStyle/>
          <a:p>
            <a:pPr algn="ctr"/>
            <a:endParaRPr kumimoji="1" lang="ja-JP" altLang="en-US" dirty="0"/>
          </a:p>
        </p:txBody>
      </p:sp>
      <p:sp>
        <p:nvSpPr>
          <p:cNvPr id="13" name="正方形/長方形 12"/>
          <p:cNvSpPr/>
          <p:nvPr/>
        </p:nvSpPr>
        <p:spPr>
          <a:xfrm>
            <a:off x="148196" y="1138598"/>
            <a:ext cx="7455238" cy="203898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11" name="正方形/長方形 10"/>
          <p:cNvSpPr/>
          <p:nvPr/>
        </p:nvSpPr>
        <p:spPr>
          <a:xfrm>
            <a:off x="0" y="0"/>
            <a:ext cx="12192000" cy="94705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ホームベース 3"/>
          <p:cNvSpPr/>
          <p:nvPr/>
        </p:nvSpPr>
        <p:spPr>
          <a:xfrm>
            <a:off x="0" y="5791200"/>
            <a:ext cx="12192000" cy="1066800"/>
          </a:xfrm>
          <a:prstGeom prst="homePlate">
            <a:avLst>
              <a:gd name="adj" fmla="val 8463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5" name="楕円 4"/>
          <p:cNvSpPr/>
          <p:nvPr/>
        </p:nvSpPr>
        <p:spPr>
          <a:xfrm>
            <a:off x="11083636" y="5791200"/>
            <a:ext cx="1108364" cy="1066800"/>
          </a:xfrm>
          <a:prstGeom prst="ellipse">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4000" dirty="0" smtClean="0">
                <a:solidFill>
                  <a:srgbClr val="FF0000"/>
                </a:solidFill>
              </a:rPr>
              <a:t>2</a:t>
            </a:r>
            <a:endParaRPr kumimoji="1" lang="ja-JP" altLang="en-US" sz="4000" dirty="0">
              <a:solidFill>
                <a:srgbClr val="FF0000"/>
              </a:solidFill>
            </a:endParaRPr>
          </a:p>
        </p:txBody>
      </p:sp>
      <p:sp>
        <p:nvSpPr>
          <p:cNvPr id="8" name="テキスト ボックス 7"/>
          <p:cNvSpPr txBox="1"/>
          <p:nvPr/>
        </p:nvSpPr>
        <p:spPr>
          <a:xfrm>
            <a:off x="4747491" y="-75764"/>
            <a:ext cx="1415772" cy="830997"/>
          </a:xfrm>
          <a:prstGeom prst="rect">
            <a:avLst/>
          </a:prstGeom>
          <a:noFill/>
        </p:spPr>
        <p:txBody>
          <a:bodyPr wrap="none" rtlCol="0">
            <a:spAutoFit/>
          </a:bodyPr>
          <a:lstStyle/>
          <a:p>
            <a:r>
              <a:rPr lang="ja-JP" altLang="en-US" sz="4800" dirty="0" smtClean="0">
                <a:solidFill>
                  <a:schemeClr val="bg1"/>
                </a:solidFill>
                <a:latin typeface="HG正楷書体-PRO" panose="03000600000000000000" pitchFamily="66" charset="-128"/>
                <a:ea typeface="HG正楷書体-PRO" panose="03000600000000000000" pitchFamily="66" charset="-128"/>
              </a:rPr>
              <a:t>概要</a:t>
            </a:r>
            <a:endParaRPr kumimoji="1" lang="ja-JP" altLang="en-US" sz="4800" dirty="0">
              <a:solidFill>
                <a:schemeClr val="bg1"/>
              </a:solidFill>
              <a:latin typeface="HG正楷書体-PRO" panose="03000600000000000000" pitchFamily="66" charset="-128"/>
              <a:ea typeface="HG正楷書体-PRO" panose="03000600000000000000" pitchFamily="66" charset="-128"/>
            </a:endParaRPr>
          </a:p>
        </p:txBody>
      </p:sp>
      <p:sp>
        <p:nvSpPr>
          <p:cNvPr id="9" name="テキスト ボックス 8"/>
          <p:cNvSpPr txBox="1"/>
          <p:nvPr/>
        </p:nvSpPr>
        <p:spPr>
          <a:xfrm>
            <a:off x="598541" y="1654123"/>
            <a:ext cx="6831324" cy="1200329"/>
          </a:xfrm>
          <a:prstGeom prst="rect">
            <a:avLst/>
          </a:prstGeom>
          <a:noFill/>
        </p:spPr>
        <p:txBody>
          <a:bodyPr wrap="square" rtlCol="0">
            <a:spAutoFit/>
          </a:bodyPr>
          <a:lstStyle/>
          <a:p>
            <a:r>
              <a:rPr lang="ja-JP" altLang="en-US" sz="3600" dirty="0" smtClean="0"/>
              <a:t>出現した敵を殲滅する</a:t>
            </a:r>
            <a:endParaRPr lang="en-US" altLang="ja-JP" sz="3600" dirty="0" smtClean="0"/>
          </a:p>
          <a:p>
            <a:r>
              <a:rPr lang="ja-JP" altLang="en-US" sz="3600" b="1" dirty="0" smtClean="0">
                <a:solidFill>
                  <a:srgbClr val="FF0000"/>
                </a:solidFill>
              </a:rPr>
              <a:t>タンクシューティング</a:t>
            </a:r>
            <a:r>
              <a:rPr lang="ja-JP" altLang="en-US" sz="3600" dirty="0" smtClean="0"/>
              <a:t>ゲーム</a:t>
            </a:r>
            <a:endParaRPr lang="en-US" altLang="ja-JP" sz="3600" dirty="0" smtClean="0"/>
          </a:p>
        </p:txBody>
      </p:sp>
      <p:sp>
        <p:nvSpPr>
          <p:cNvPr id="10" name="テキスト ボックス 9"/>
          <p:cNvSpPr txBox="1"/>
          <p:nvPr/>
        </p:nvSpPr>
        <p:spPr>
          <a:xfrm>
            <a:off x="15105" y="6062990"/>
            <a:ext cx="4188967" cy="523220"/>
          </a:xfrm>
          <a:prstGeom prst="rect">
            <a:avLst/>
          </a:prstGeom>
          <a:noFill/>
        </p:spPr>
        <p:txBody>
          <a:bodyPr wrap="none" rtlCol="0">
            <a:spAutoFit/>
          </a:bodyPr>
          <a:lstStyle/>
          <a:p>
            <a:r>
              <a:rPr lang="en-US" altLang="ja-JP" sz="2800" dirty="0"/>
              <a:t>Battle Tank!! : </a:t>
            </a:r>
            <a:r>
              <a:rPr kumimoji="1" lang="ja-JP" altLang="en-US" sz="2800" dirty="0" smtClean="0"/>
              <a:t>寺本 啓志</a:t>
            </a:r>
            <a:endParaRPr kumimoji="1" lang="ja-JP" altLang="en-US" sz="2800" dirty="0"/>
          </a:p>
        </p:txBody>
      </p:sp>
      <p:sp>
        <p:nvSpPr>
          <p:cNvPr id="12" name="正方形/長方形 11"/>
          <p:cNvSpPr/>
          <p:nvPr/>
        </p:nvSpPr>
        <p:spPr>
          <a:xfrm>
            <a:off x="148196" y="3560670"/>
            <a:ext cx="7455238" cy="203898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53241" y="3895358"/>
            <a:ext cx="6831324" cy="1323439"/>
          </a:xfrm>
          <a:prstGeom prst="rect">
            <a:avLst/>
          </a:prstGeom>
          <a:noFill/>
        </p:spPr>
        <p:txBody>
          <a:bodyPr wrap="square" rtlCol="0">
            <a:spAutoFit/>
          </a:bodyPr>
          <a:lstStyle/>
          <a:p>
            <a:r>
              <a:rPr lang="ja-JP" altLang="en-US" sz="4000" dirty="0" smtClean="0">
                <a:solidFill>
                  <a:srgbClr val="FF0000"/>
                </a:solidFill>
                <a:latin typeface="HG正楷書体-PRO" panose="03000600000000000000" pitchFamily="66" charset="-128"/>
                <a:ea typeface="HG正楷書体-PRO" panose="03000600000000000000" pitchFamily="66" charset="-128"/>
              </a:rPr>
              <a:t>敵の種類</a:t>
            </a:r>
            <a:r>
              <a:rPr lang="ja-JP" altLang="en-US" sz="4000" dirty="0" smtClean="0">
                <a:latin typeface="HG正楷書体-PRO" panose="03000600000000000000" pitchFamily="66" charset="-128"/>
                <a:ea typeface="HG正楷書体-PRO" panose="03000600000000000000" pitchFamily="66" charset="-128"/>
              </a:rPr>
              <a:t>を見極め、</a:t>
            </a:r>
            <a:r>
              <a:rPr lang="ja-JP" altLang="en-US" sz="4000" dirty="0" smtClean="0">
                <a:solidFill>
                  <a:srgbClr val="FF0000"/>
                </a:solidFill>
                <a:latin typeface="HG正楷書体-PRO" panose="03000600000000000000" pitchFamily="66" charset="-128"/>
                <a:ea typeface="HG正楷書体-PRO" panose="03000600000000000000" pitchFamily="66" charset="-128"/>
              </a:rPr>
              <a:t>視点変更</a:t>
            </a:r>
            <a:r>
              <a:rPr lang="ja-JP" altLang="en-US" sz="4000" dirty="0" smtClean="0">
                <a:latin typeface="HG正楷書体-PRO" panose="03000600000000000000" pitchFamily="66" charset="-128"/>
                <a:ea typeface="HG正楷書体-PRO" panose="03000600000000000000" pitchFamily="66" charset="-128"/>
              </a:rPr>
              <a:t>を使いつつ</a:t>
            </a:r>
            <a:r>
              <a:rPr lang="ja-JP" altLang="en-US" sz="4000" b="1" dirty="0" smtClean="0">
                <a:solidFill>
                  <a:srgbClr val="FFFF00"/>
                </a:solidFill>
                <a:latin typeface="HG正楷書体-PRO" panose="03000600000000000000" pitchFamily="66" charset="-128"/>
                <a:ea typeface="HG正楷書体-PRO" panose="03000600000000000000" pitchFamily="66" charset="-128"/>
              </a:rPr>
              <a:t>クリア</a:t>
            </a:r>
            <a:r>
              <a:rPr lang="ja-JP" altLang="en-US" sz="4000" dirty="0" smtClean="0">
                <a:latin typeface="HG正楷書体-PRO" panose="03000600000000000000" pitchFamily="66" charset="-128"/>
                <a:ea typeface="HG正楷書体-PRO" panose="03000600000000000000" pitchFamily="66" charset="-128"/>
              </a:rPr>
              <a:t>を目指そう</a:t>
            </a:r>
            <a:endParaRPr lang="en-US" altLang="ja-JP" sz="4000" dirty="0" smtClean="0">
              <a:latin typeface="HG正楷書体-PRO" panose="03000600000000000000" pitchFamily="66" charset="-128"/>
              <a:ea typeface="HG正楷書体-PRO" panose="03000600000000000000" pitchFamily="66" charset="-128"/>
            </a:endParaRPr>
          </a:p>
        </p:txBody>
      </p:sp>
      <p:pic>
        <p:nvPicPr>
          <p:cNvPr id="2" name="図 1"/>
          <p:cNvPicPr>
            <a:picLocks noChangeAspect="1"/>
          </p:cNvPicPr>
          <p:nvPr/>
        </p:nvPicPr>
        <p:blipFill rotWithShape="1">
          <a:blip r:embed="rId2"/>
          <a:srcRect l="17084" t="22346" r="77222" b="53457"/>
          <a:stretch/>
        </p:blipFill>
        <p:spPr>
          <a:xfrm>
            <a:off x="10606821" y="1862845"/>
            <a:ext cx="1057564" cy="1263918"/>
          </a:xfrm>
          <a:prstGeom prst="rect">
            <a:avLst/>
          </a:prstGeom>
        </p:spPr>
      </p:pic>
      <p:pic>
        <p:nvPicPr>
          <p:cNvPr id="3" name="図 2"/>
          <p:cNvPicPr>
            <a:picLocks noChangeAspect="1"/>
          </p:cNvPicPr>
          <p:nvPr/>
        </p:nvPicPr>
        <p:blipFill rotWithShape="1">
          <a:blip r:embed="rId3"/>
          <a:srcRect l="16874" t="29753" r="77153" b="54197"/>
          <a:stretch/>
        </p:blipFill>
        <p:spPr>
          <a:xfrm>
            <a:off x="10309507" y="3851225"/>
            <a:ext cx="1548258" cy="1170195"/>
          </a:xfrm>
          <a:prstGeom prst="rect">
            <a:avLst/>
          </a:prstGeom>
        </p:spPr>
      </p:pic>
      <p:pic>
        <p:nvPicPr>
          <p:cNvPr id="6" name="図 5"/>
          <p:cNvPicPr>
            <a:picLocks noChangeAspect="1"/>
          </p:cNvPicPr>
          <p:nvPr/>
        </p:nvPicPr>
        <p:blipFill rotWithShape="1">
          <a:blip r:embed="rId4"/>
          <a:srcRect l="17430" t="30247" r="76528" b="53457"/>
          <a:stretch/>
        </p:blipFill>
        <p:spPr>
          <a:xfrm>
            <a:off x="8273726" y="1935432"/>
            <a:ext cx="1486569" cy="1127742"/>
          </a:xfrm>
          <a:prstGeom prst="rect">
            <a:avLst/>
          </a:prstGeom>
        </p:spPr>
      </p:pic>
      <p:pic>
        <p:nvPicPr>
          <p:cNvPr id="7" name="図 6"/>
          <p:cNvPicPr>
            <a:picLocks noChangeAspect="1"/>
          </p:cNvPicPr>
          <p:nvPr/>
        </p:nvPicPr>
        <p:blipFill rotWithShape="1">
          <a:blip r:embed="rId5"/>
          <a:srcRect l="16736" t="29259" r="77083" b="53210"/>
          <a:stretch/>
        </p:blipFill>
        <p:spPr>
          <a:xfrm>
            <a:off x="8273726" y="3789314"/>
            <a:ext cx="1491196" cy="1189606"/>
          </a:xfrm>
          <a:prstGeom prst="rect">
            <a:avLst/>
          </a:prstGeom>
        </p:spPr>
      </p:pic>
      <p:sp>
        <p:nvSpPr>
          <p:cNvPr id="18" name="テキスト ボックス 17"/>
          <p:cNvSpPr txBox="1"/>
          <p:nvPr/>
        </p:nvSpPr>
        <p:spPr>
          <a:xfrm>
            <a:off x="9288043" y="1430697"/>
            <a:ext cx="1415772" cy="461665"/>
          </a:xfrm>
          <a:prstGeom prst="rect">
            <a:avLst/>
          </a:prstGeom>
          <a:noFill/>
        </p:spPr>
        <p:txBody>
          <a:bodyPr wrap="none" rtlCol="0">
            <a:spAutoFit/>
          </a:bodyPr>
          <a:lstStyle/>
          <a:p>
            <a:r>
              <a:rPr kumimoji="1" lang="ja-JP" altLang="en-US" sz="2400" b="1" dirty="0" smtClean="0">
                <a:solidFill>
                  <a:srgbClr val="FF0000"/>
                </a:solidFill>
              </a:rPr>
              <a:t>敵の種類</a:t>
            </a:r>
            <a:endParaRPr kumimoji="1" lang="ja-JP" altLang="en-US" sz="2400" b="1" dirty="0">
              <a:solidFill>
                <a:srgbClr val="FF0000"/>
              </a:solidFill>
            </a:endParaRPr>
          </a:p>
        </p:txBody>
      </p:sp>
      <p:sp>
        <p:nvSpPr>
          <p:cNvPr id="19" name="テキスト ボックス 18"/>
          <p:cNvSpPr txBox="1"/>
          <p:nvPr/>
        </p:nvSpPr>
        <p:spPr>
          <a:xfrm>
            <a:off x="10606821" y="3292249"/>
            <a:ext cx="877163" cy="369332"/>
          </a:xfrm>
          <a:prstGeom prst="rect">
            <a:avLst/>
          </a:prstGeom>
          <a:noFill/>
        </p:spPr>
        <p:txBody>
          <a:bodyPr wrap="none" rtlCol="0">
            <a:spAutoFit/>
          </a:bodyPr>
          <a:lstStyle/>
          <a:p>
            <a:r>
              <a:rPr kumimoji="1" lang="ja-JP" altLang="en-US" dirty="0" smtClean="0"/>
              <a:t>迫撃砲</a:t>
            </a:r>
            <a:endParaRPr kumimoji="1" lang="ja-JP" altLang="en-US" dirty="0"/>
          </a:p>
        </p:txBody>
      </p:sp>
      <p:sp>
        <p:nvSpPr>
          <p:cNvPr id="20" name="テキスト ボックス 19"/>
          <p:cNvSpPr txBox="1"/>
          <p:nvPr/>
        </p:nvSpPr>
        <p:spPr>
          <a:xfrm>
            <a:off x="8633926" y="3290468"/>
            <a:ext cx="1569660" cy="369332"/>
          </a:xfrm>
          <a:prstGeom prst="rect">
            <a:avLst/>
          </a:prstGeom>
          <a:noFill/>
        </p:spPr>
        <p:txBody>
          <a:bodyPr wrap="none" rtlCol="0">
            <a:spAutoFit/>
          </a:bodyPr>
          <a:lstStyle/>
          <a:p>
            <a:r>
              <a:rPr kumimoji="1" lang="ja-JP" altLang="en-US" dirty="0" smtClean="0"/>
              <a:t>通常弾を撃つ</a:t>
            </a:r>
            <a:endParaRPr kumimoji="1" lang="ja-JP" altLang="en-US" dirty="0"/>
          </a:p>
        </p:txBody>
      </p:sp>
      <p:sp>
        <p:nvSpPr>
          <p:cNvPr id="22" name="テキスト ボックス 21"/>
          <p:cNvSpPr txBox="1"/>
          <p:nvPr/>
        </p:nvSpPr>
        <p:spPr>
          <a:xfrm>
            <a:off x="8290065" y="5218797"/>
            <a:ext cx="2031325" cy="369332"/>
          </a:xfrm>
          <a:prstGeom prst="rect">
            <a:avLst/>
          </a:prstGeom>
          <a:noFill/>
        </p:spPr>
        <p:txBody>
          <a:bodyPr wrap="none" rtlCol="0">
            <a:spAutoFit/>
          </a:bodyPr>
          <a:lstStyle/>
          <a:p>
            <a:r>
              <a:rPr kumimoji="1" lang="ja-JP" altLang="en-US" dirty="0" smtClean="0"/>
              <a:t>追尾しながら</a:t>
            </a:r>
            <a:r>
              <a:rPr lang="ja-JP" altLang="en-US" dirty="0"/>
              <a:t>撃つ</a:t>
            </a:r>
          </a:p>
        </p:txBody>
      </p:sp>
      <p:sp>
        <p:nvSpPr>
          <p:cNvPr id="24" name="テキスト ボックス 23"/>
          <p:cNvSpPr txBox="1"/>
          <p:nvPr/>
        </p:nvSpPr>
        <p:spPr>
          <a:xfrm>
            <a:off x="10309507" y="5230327"/>
            <a:ext cx="1287532" cy="369332"/>
          </a:xfrm>
          <a:prstGeom prst="rect">
            <a:avLst/>
          </a:prstGeom>
          <a:noFill/>
        </p:spPr>
        <p:txBody>
          <a:bodyPr wrap="none" rtlCol="0">
            <a:spAutoFit/>
          </a:bodyPr>
          <a:lstStyle/>
          <a:p>
            <a:r>
              <a:rPr kumimoji="1" lang="en-US" altLang="ja-JP" dirty="0" smtClean="0"/>
              <a:t>3WAY</a:t>
            </a:r>
            <a:r>
              <a:rPr lang="ja-JP" altLang="en-US" dirty="0"/>
              <a:t>撃つ</a:t>
            </a:r>
            <a:endParaRPr kumimoji="1" lang="ja-JP" altLang="en-US" dirty="0"/>
          </a:p>
        </p:txBody>
      </p:sp>
    </p:spTree>
    <p:extLst>
      <p:ext uri="{BB962C8B-B14F-4D97-AF65-F5344CB8AC3E}">
        <p14:creationId xmlns:p14="http://schemas.microsoft.com/office/powerpoint/2010/main" val="18565590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正方形/長方形 34"/>
          <p:cNvSpPr/>
          <p:nvPr/>
        </p:nvSpPr>
        <p:spPr>
          <a:xfrm>
            <a:off x="0" y="0"/>
            <a:ext cx="12192000" cy="94705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4400" dirty="0">
                <a:latin typeface="HG正楷書体-PRO" panose="03000600000000000000" pitchFamily="66" charset="-128"/>
                <a:ea typeface="HG正楷書体-PRO" panose="03000600000000000000" pitchFamily="66" charset="-128"/>
              </a:rPr>
              <a:t>ゲーム画面と操作方法</a:t>
            </a:r>
          </a:p>
          <a:p>
            <a:pPr algn="ctr"/>
            <a:endParaRPr kumimoji="1" lang="ja-JP" altLang="en-US" b="1" dirty="0"/>
          </a:p>
        </p:txBody>
      </p:sp>
      <p:sp>
        <p:nvSpPr>
          <p:cNvPr id="4" name="ホームベース 3"/>
          <p:cNvSpPr/>
          <p:nvPr/>
        </p:nvSpPr>
        <p:spPr>
          <a:xfrm>
            <a:off x="0" y="5791200"/>
            <a:ext cx="12192000" cy="1066800"/>
          </a:xfrm>
          <a:prstGeom prst="homePlate">
            <a:avLst>
              <a:gd name="adj" fmla="val 8463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5" name="楕円 4"/>
          <p:cNvSpPr/>
          <p:nvPr/>
        </p:nvSpPr>
        <p:spPr>
          <a:xfrm>
            <a:off x="11083636" y="5791200"/>
            <a:ext cx="1108364" cy="1066800"/>
          </a:xfrm>
          <a:prstGeom prst="ellipse">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4000" dirty="0">
                <a:solidFill>
                  <a:srgbClr val="FF0000"/>
                </a:solidFill>
              </a:rPr>
              <a:t>3</a:t>
            </a:r>
            <a:endParaRPr kumimoji="1" lang="ja-JP" altLang="en-US" sz="4000" dirty="0">
              <a:solidFill>
                <a:srgbClr val="FF0000"/>
              </a:solidFill>
            </a:endParaRPr>
          </a:p>
        </p:txBody>
      </p:sp>
      <p:sp>
        <p:nvSpPr>
          <p:cNvPr id="6" name="正方形/長方形 5"/>
          <p:cNvSpPr/>
          <p:nvPr/>
        </p:nvSpPr>
        <p:spPr>
          <a:xfrm>
            <a:off x="5943600" y="2075811"/>
            <a:ext cx="6248400" cy="1949537"/>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27" name="テキスト ボックス 26"/>
          <p:cNvSpPr txBox="1"/>
          <p:nvPr/>
        </p:nvSpPr>
        <p:spPr>
          <a:xfrm>
            <a:off x="15105" y="6062990"/>
            <a:ext cx="4188967" cy="523220"/>
          </a:xfrm>
          <a:prstGeom prst="rect">
            <a:avLst/>
          </a:prstGeom>
          <a:noFill/>
        </p:spPr>
        <p:txBody>
          <a:bodyPr wrap="none" rtlCol="0">
            <a:spAutoFit/>
          </a:bodyPr>
          <a:lstStyle/>
          <a:p>
            <a:r>
              <a:rPr lang="en-US" altLang="ja-JP" sz="2800" dirty="0" smtClean="0"/>
              <a:t>Battle Tank!! : </a:t>
            </a:r>
            <a:r>
              <a:rPr lang="ja-JP" altLang="en-US" sz="2800" dirty="0"/>
              <a:t>寺本 啓志</a:t>
            </a:r>
          </a:p>
        </p:txBody>
      </p:sp>
      <p:sp>
        <p:nvSpPr>
          <p:cNvPr id="2" name="テキスト ボックス 1"/>
          <p:cNvSpPr txBox="1"/>
          <p:nvPr/>
        </p:nvSpPr>
        <p:spPr>
          <a:xfrm flipH="1">
            <a:off x="6013174" y="2282089"/>
            <a:ext cx="6178826" cy="1569660"/>
          </a:xfrm>
          <a:prstGeom prst="rect">
            <a:avLst/>
          </a:prstGeom>
          <a:noFill/>
        </p:spPr>
        <p:txBody>
          <a:bodyPr wrap="square" rtlCol="0">
            <a:spAutoFit/>
          </a:bodyPr>
          <a:lstStyle/>
          <a:p>
            <a:r>
              <a:rPr lang="en-US" altLang="ja-JP" sz="3200" dirty="0" smtClean="0">
                <a:latin typeface="HG正楷書体-PRO" panose="03000600000000000000" pitchFamily="66" charset="-128"/>
                <a:ea typeface="HG正楷書体-PRO" panose="03000600000000000000" pitchFamily="66" charset="-128"/>
              </a:rPr>
              <a:t>Space Key</a:t>
            </a:r>
            <a:r>
              <a:rPr lang="ja-JP" altLang="en-US" sz="3200" dirty="0">
                <a:latin typeface="HG正楷書体-PRO" panose="03000600000000000000" pitchFamily="66" charset="-128"/>
                <a:ea typeface="HG正楷書体-PRO" panose="03000600000000000000" pitchFamily="66" charset="-128"/>
              </a:rPr>
              <a:t>　弾の発射と決定</a:t>
            </a:r>
            <a:endParaRPr lang="en-US" altLang="ja-JP" sz="3200" dirty="0">
              <a:latin typeface="HG正楷書体-PRO" panose="03000600000000000000" pitchFamily="66" charset="-128"/>
              <a:ea typeface="HG正楷書体-PRO" panose="03000600000000000000" pitchFamily="66" charset="-128"/>
            </a:endParaRPr>
          </a:p>
          <a:p>
            <a:r>
              <a:rPr lang="en-US" altLang="ja-JP" sz="3200" dirty="0" smtClean="0">
                <a:latin typeface="HG正楷書体-PRO" panose="03000600000000000000" pitchFamily="66" charset="-128"/>
                <a:ea typeface="HG正楷書体-PRO" panose="03000600000000000000" pitchFamily="66" charset="-128"/>
              </a:rPr>
              <a:t>WASD Key</a:t>
            </a:r>
            <a:r>
              <a:rPr lang="ja-JP" altLang="en-US" sz="3200" dirty="0">
                <a:latin typeface="HG正楷書体-PRO" panose="03000600000000000000" pitchFamily="66" charset="-128"/>
                <a:ea typeface="HG正楷書体-PRO" panose="03000600000000000000" pitchFamily="66" charset="-128"/>
              </a:rPr>
              <a:t>　自機の移動</a:t>
            </a:r>
            <a:endParaRPr lang="en-US" altLang="ja-JP" sz="3200" dirty="0">
              <a:latin typeface="HG正楷書体-PRO" panose="03000600000000000000" pitchFamily="66" charset="-128"/>
              <a:ea typeface="HG正楷書体-PRO" panose="03000600000000000000" pitchFamily="66" charset="-128"/>
            </a:endParaRPr>
          </a:p>
          <a:p>
            <a:r>
              <a:rPr lang="en-US" altLang="ja-JP" sz="3200" dirty="0" smtClean="0">
                <a:latin typeface="HG正楷書体-PRO" panose="03000600000000000000" pitchFamily="66" charset="-128"/>
                <a:ea typeface="HG正楷書体-PRO" panose="03000600000000000000" pitchFamily="66" charset="-128"/>
              </a:rPr>
              <a:t>C Key</a:t>
            </a:r>
            <a:r>
              <a:rPr lang="ja-JP" altLang="en-US" sz="3200" dirty="0">
                <a:latin typeface="HG正楷書体-PRO" panose="03000600000000000000" pitchFamily="66" charset="-128"/>
                <a:ea typeface="HG正楷書体-PRO" panose="03000600000000000000" pitchFamily="66" charset="-128"/>
              </a:rPr>
              <a:t>　</a:t>
            </a:r>
            <a:r>
              <a:rPr lang="en-US" altLang="ja-JP" sz="3200" dirty="0" smtClean="0">
                <a:latin typeface="HG正楷書体-PRO" panose="03000600000000000000" pitchFamily="66" charset="-128"/>
                <a:ea typeface="HG正楷書体-PRO" panose="03000600000000000000" pitchFamily="66" charset="-128"/>
              </a:rPr>
              <a:t>	     </a:t>
            </a:r>
            <a:r>
              <a:rPr lang="ja-JP" altLang="en-US" sz="3200" dirty="0" smtClean="0">
                <a:latin typeface="HG正楷書体-PRO" panose="03000600000000000000" pitchFamily="66" charset="-128"/>
                <a:ea typeface="HG正楷書体-PRO" panose="03000600000000000000" pitchFamily="66" charset="-128"/>
              </a:rPr>
              <a:t>視点</a:t>
            </a:r>
            <a:r>
              <a:rPr lang="ja-JP" altLang="en-US" sz="3200" dirty="0">
                <a:latin typeface="HG正楷書体-PRO" panose="03000600000000000000" pitchFamily="66" charset="-128"/>
                <a:ea typeface="HG正楷書体-PRO" panose="03000600000000000000" pitchFamily="66" charset="-128"/>
              </a:rPr>
              <a:t>変更</a:t>
            </a:r>
            <a:r>
              <a:rPr lang="en-US" altLang="ja-JP" sz="3200" dirty="0">
                <a:latin typeface="HG正楷書体-PRO" panose="03000600000000000000" pitchFamily="66" charset="-128"/>
                <a:ea typeface="HG正楷書体-PRO" panose="03000600000000000000" pitchFamily="66" charset="-128"/>
              </a:rPr>
              <a:t> </a:t>
            </a:r>
            <a:endParaRPr lang="ja-JP" altLang="en-US" sz="3200" dirty="0">
              <a:latin typeface="HG正楷書体-PRO" panose="03000600000000000000" pitchFamily="66" charset="-128"/>
              <a:ea typeface="HG正楷書体-PRO" panose="03000600000000000000" pitchFamily="66" charset="-128"/>
            </a:endParaRPr>
          </a:p>
        </p:txBody>
      </p:sp>
      <p:pic>
        <p:nvPicPr>
          <p:cNvPr id="2050" name="Picture 2" descr="「キーボード」の画像検索結果"/>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5156" r="95938"/>
                    </a14:imgEffect>
                  </a14:imgLayer>
                </a14:imgProps>
              </a:ext>
              <a:ext uri="{28A0092B-C50C-407E-A947-70E740481C1C}">
                <a14:useLocalDpi xmlns:a14="http://schemas.microsoft.com/office/drawing/2010/main" val="0"/>
              </a:ext>
            </a:extLst>
          </a:blip>
          <a:srcRect/>
          <a:stretch>
            <a:fillRect/>
          </a:stretch>
        </p:blipFill>
        <p:spPr bwMode="auto">
          <a:xfrm>
            <a:off x="7275443" y="3567675"/>
            <a:ext cx="3896001" cy="2922001"/>
          </a:xfrm>
          <a:prstGeom prst="rect">
            <a:avLst/>
          </a:prstGeom>
          <a:noFill/>
          <a:extLst>
            <a:ext uri="{909E8E84-426E-40DD-AFC4-6F175D3DCCD1}">
              <a14:hiddenFill xmlns:a14="http://schemas.microsoft.com/office/drawing/2010/main">
                <a:solidFill>
                  <a:srgbClr val="FFFFFF"/>
                </a:solidFill>
              </a14:hiddenFill>
            </a:ext>
          </a:extLst>
        </p:spPr>
      </p:pic>
      <p:pic>
        <p:nvPicPr>
          <p:cNvPr id="3" name="図 2"/>
          <p:cNvPicPr>
            <a:picLocks noChangeAspect="1"/>
          </p:cNvPicPr>
          <p:nvPr/>
        </p:nvPicPr>
        <p:blipFill rotWithShape="1">
          <a:blip r:embed="rId4"/>
          <a:srcRect l="10695" t="15432" r="71459" b="47284"/>
          <a:stretch/>
        </p:blipFill>
        <p:spPr>
          <a:xfrm>
            <a:off x="524515" y="2075811"/>
            <a:ext cx="4398529" cy="2584350"/>
          </a:xfrm>
          <a:prstGeom prst="rect">
            <a:avLst/>
          </a:prstGeom>
        </p:spPr>
      </p:pic>
    </p:spTree>
    <p:extLst>
      <p:ext uri="{BB962C8B-B14F-4D97-AF65-F5344CB8AC3E}">
        <p14:creationId xmlns:p14="http://schemas.microsoft.com/office/powerpoint/2010/main" val="28552121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正方形/長方形 34"/>
          <p:cNvSpPr/>
          <p:nvPr/>
        </p:nvSpPr>
        <p:spPr>
          <a:xfrm>
            <a:off x="0" y="0"/>
            <a:ext cx="12192000" cy="94705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4400" dirty="0">
                <a:latin typeface="HG正楷書体-PRO" panose="03000600000000000000" pitchFamily="66" charset="-128"/>
                <a:ea typeface="HG正楷書体-PRO" panose="03000600000000000000" pitchFamily="66" charset="-128"/>
              </a:rPr>
              <a:t>ゲーム画面と操作</a:t>
            </a:r>
            <a:r>
              <a:rPr lang="ja-JP" altLang="en-US" sz="4400" dirty="0" smtClean="0">
                <a:latin typeface="HG正楷書体-PRO" panose="03000600000000000000" pitchFamily="66" charset="-128"/>
                <a:ea typeface="HG正楷書体-PRO" panose="03000600000000000000" pitchFamily="66" charset="-128"/>
              </a:rPr>
              <a:t>方法</a:t>
            </a:r>
            <a:r>
              <a:rPr lang="en-US" altLang="ja-JP" sz="4400" dirty="0" smtClean="0">
                <a:latin typeface="HG正楷書体-PRO" panose="03000600000000000000" pitchFamily="66" charset="-128"/>
                <a:ea typeface="HG正楷書体-PRO" panose="03000600000000000000" pitchFamily="66" charset="-128"/>
              </a:rPr>
              <a:t>(2)</a:t>
            </a:r>
            <a:endParaRPr lang="ja-JP" altLang="en-US" sz="4400" dirty="0">
              <a:latin typeface="HG正楷書体-PRO" panose="03000600000000000000" pitchFamily="66" charset="-128"/>
              <a:ea typeface="HG正楷書体-PRO" panose="03000600000000000000" pitchFamily="66" charset="-128"/>
            </a:endParaRPr>
          </a:p>
          <a:p>
            <a:pPr algn="ctr"/>
            <a:endParaRPr kumimoji="1" lang="ja-JP" altLang="en-US" b="1" dirty="0"/>
          </a:p>
        </p:txBody>
      </p:sp>
      <p:sp>
        <p:nvSpPr>
          <p:cNvPr id="4" name="ホームベース 3"/>
          <p:cNvSpPr/>
          <p:nvPr/>
        </p:nvSpPr>
        <p:spPr>
          <a:xfrm>
            <a:off x="0" y="5791200"/>
            <a:ext cx="12192000" cy="1066800"/>
          </a:xfrm>
          <a:prstGeom prst="homePlate">
            <a:avLst>
              <a:gd name="adj" fmla="val 8463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5" name="楕円 4"/>
          <p:cNvSpPr/>
          <p:nvPr/>
        </p:nvSpPr>
        <p:spPr>
          <a:xfrm>
            <a:off x="11083636" y="5791200"/>
            <a:ext cx="1108364" cy="1066800"/>
          </a:xfrm>
          <a:prstGeom prst="ellipse">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4000" dirty="0" smtClean="0">
                <a:solidFill>
                  <a:srgbClr val="FF0000"/>
                </a:solidFill>
              </a:rPr>
              <a:t>4</a:t>
            </a:r>
            <a:endParaRPr kumimoji="1" lang="ja-JP" altLang="en-US" sz="4000" dirty="0">
              <a:solidFill>
                <a:srgbClr val="FF0000"/>
              </a:solidFill>
            </a:endParaRPr>
          </a:p>
        </p:txBody>
      </p:sp>
      <p:sp>
        <p:nvSpPr>
          <p:cNvPr id="27" name="テキスト ボックス 26"/>
          <p:cNvSpPr txBox="1"/>
          <p:nvPr/>
        </p:nvSpPr>
        <p:spPr>
          <a:xfrm>
            <a:off x="15105" y="6062990"/>
            <a:ext cx="4188967" cy="523220"/>
          </a:xfrm>
          <a:prstGeom prst="rect">
            <a:avLst/>
          </a:prstGeom>
          <a:noFill/>
        </p:spPr>
        <p:txBody>
          <a:bodyPr wrap="none" rtlCol="0">
            <a:spAutoFit/>
          </a:bodyPr>
          <a:lstStyle/>
          <a:p>
            <a:r>
              <a:rPr lang="en-US" altLang="ja-JP" sz="2800" dirty="0" smtClean="0"/>
              <a:t>Battle Tank!! : </a:t>
            </a:r>
            <a:r>
              <a:rPr lang="ja-JP" altLang="en-US" sz="2800" dirty="0"/>
              <a:t>寺本 啓志</a:t>
            </a:r>
          </a:p>
        </p:txBody>
      </p:sp>
      <p:pic>
        <p:nvPicPr>
          <p:cNvPr id="1026" name="Picture 2" descr="「xbox コントローラー」の画像検索結果"/>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3008" b="97368" l="0" r="100000"/>
                    </a14:imgEffect>
                  </a14:imgLayer>
                </a14:imgProps>
              </a:ext>
              <a:ext uri="{28A0092B-C50C-407E-A947-70E740481C1C}">
                <a14:useLocalDpi xmlns:a14="http://schemas.microsoft.com/office/drawing/2010/main" val="0"/>
              </a:ext>
            </a:extLst>
          </a:blip>
          <a:srcRect/>
          <a:stretch>
            <a:fillRect/>
          </a:stretch>
        </p:blipFill>
        <p:spPr bwMode="auto">
          <a:xfrm>
            <a:off x="8040262" y="4245518"/>
            <a:ext cx="1897486" cy="1421779"/>
          </a:xfrm>
          <a:prstGeom prst="rect">
            <a:avLst/>
          </a:prstGeom>
          <a:noFill/>
          <a:extLst>
            <a:ext uri="{909E8E84-426E-40DD-AFC4-6F175D3DCCD1}">
              <a14:hiddenFill xmlns:a14="http://schemas.microsoft.com/office/drawing/2010/main">
                <a:solidFill>
                  <a:srgbClr val="FFFFFF"/>
                </a:solidFill>
              </a14:hiddenFill>
            </a:ext>
          </a:extLst>
        </p:spPr>
      </p:pic>
      <p:sp>
        <p:nvSpPr>
          <p:cNvPr id="9" name="正方形/長方形 8"/>
          <p:cNvSpPr/>
          <p:nvPr/>
        </p:nvSpPr>
        <p:spPr>
          <a:xfrm>
            <a:off x="6204858" y="2075811"/>
            <a:ext cx="5987142" cy="1949537"/>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flipH="1">
            <a:off x="6361412" y="2282089"/>
            <a:ext cx="5830588" cy="1569660"/>
          </a:xfrm>
          <a:prstGeom prst="rect">
            <a:avLst/>
          </a:prstGeom>
          <a:noFill/>
        </p:spPr>
        <p:txBody>
          <a:bodyPr wrap="square" rtlCol="0">
            <a:spAutoFit/>
          </a:bodyPr>
          <a:lstStyle/>
          <a:p>
            <a:r>
              <a:rPr kumimoji="1" lang="en-US" altLang="ja-JP" sz="3200" dirty="0" smtClean="0">
                <a:latin typeface="HG正楷書体-PRO" panose="03000600000000000000" pitchFamily="66" charset="-128"/>
                <a:ea typeface="HG正楷書体-PRO" panose="03000600000000000000" pitchFamily="66" charset="-128"/>
              </a:rPr>
              <a:t>B Button</a:t>
            </a:r>
            <a:r>
              <a:rPr kumimoji="1" lang="ja-JP" altLang="en-US" sz="3200" dirty="0" smtClean="0">
                <a:latin typeface="HG正楷書体-PRO" panose="03000600000000000000" pitchFamily="66" charset="-128"/>
                <a:ea typeface="HG正楷書体-PRO" panose="03000600000000000000" pitchFamily="66" charset="-128"/>
              </a:rPr>
              <a:t>　弾の発射と決定</a:t>
            </a:r>
            <a:endParaRPr kumimoji="1" lang="en-US" altLang="ja-JP" sz="3200" dirty="0" smtClean="0">
              <a:latin typeface="HG正楷書体-PRO" panose="03000600000000000000" pitchFamily="66" charset="-128"/>
              <a:ea typeface="HG正楷書体-PRO" panose="03000600000000000000" pitchFamily="66" charset="-128"/>
            </a:endParaRPr>
          </a:p>
          <a:p>
            <a:r>
              <a:rPr lang="ja-JP" altLang="en-US" sz="3200" dirty="0" smtClean="0">
                <a:latin typeface="HG正楷書体-PRO" panose="03000600000000000000" pitchFamily="66" charset="-128"/>
                <a:ea typeface="HG正楷書体-PRO" panose="03000600000000000000" pitchFamily="66" charset="-128"/>
              </a:rPr>
              <a:t>左スティック　</a:t>
            </a:r>
            <a:r>
              <a:rPr lang="ja-JP" altLang="en-US" sz="3200" dirty="0">
                <a:latin typeface="HG正楷書体-PRO" panose="03000600000000000000" pitchFamily="66" charset="-128"/>
                <a:ea typeface="HG正楷書体-PRO" panose="03000600000000000000" pitchFamily="66" charset="-128"/>
              </a:rPr>
              <a:t>自機</a:t>
            </a:r>
            <a:r>
              <a:rPr lang="ja-JP" altLang="en-US" sz="3200" dirty="0" smtClean="0">
                <a:latin typeface="HG正楷書体-PRO" panose="03000600000000000000" pitchFamily="66" charset="-128"/>
                <a:ea typeface="HG正楷書体-PRO" panose="03000600000000000000" pitchFamily="66" charset="-128"/>
              </a:rPr>
              <a:t>の移動</a:t>
            </a:r>
            <a:endParaRPr lang="en-US" altLang="ja-JP" sz="3200" dirty="0" smtClean="0">
              <a:latin typeface="HG正楷書体-PRO" panose="03000600000000000000" pitchFamily="66" charset="-128"/>
              <a:ea typeface="HG正楷書体-PRO" panose="03000600000000000000" pitchFamily="66" charset="-128"/>
            </a:endParaRPr>
          </a:p>
          <a:p>
            <a:r>
              <a:rPr kumimoji="1" lang="en-US" altLang="ja-JP" sz="3200" dirty="0" smtClean="0">
                <a:latin typeface="HG正楷書体-PRO" panose="03000600000000000000" pitchFamily="66" charset="-128"/>
                <a:ea typeface="HG正楷書体-PRO" panose="03000600000000000000" pitchFamily="66" charset="-128"/>
              </a:rPr>
              <a:t>X Button</a:t>
            </a:r>
            <a:r>
              <a:rPr kumimoji="1" lang="ja-JP" altLang="en-US" sz="3200" dirty="0" smtClean="0">
                <a:latin typeface="HG正楷書体-PRO" panose="03000600000000000000" pitchFamily="66" charset="-128"/>
                <a:ea typeface="HG正楷書体-PRO" panose="03000600000000000000" pitchFamily="66" charset="-128"/>
              </a:rPr>
              <a:t>　視点変更</a:t>
            </a:r>
            <a:r>
              <a:rPr kumimoji="1" lang="en-US" altLang="ja-JP" sz="3200" dirty="0" smtClean="0">
                <a:latin typeface="HG正楷書体-PRO" panose="03000600000000000000" pitchFamily="66" charset="-128"/>
                <a:ea typeface="HG正楷書体-PRO" panose="03000600000000000000" pitchFamily="66" charset="-128"/>
              </a:rPr>
              <a:t> </a:t>
            </a:r>
            <a:endParaRPr kumimoji="1" lang="ja-JP" altLang="en-US" sz="3200" dirty="0">
              <a:latin typeface="HG正楷書体-PRO" panose="03000600000000000000" pitchFamily="66" charset="-128"/>
              <a:ea typeface="HG正楷書体-PRO" panose="03000600000000000000" pitchFamily="66" charset="-128"/>
            </a:endParaRPr>
          </a:p>
        </p:txBody>
      </p:sp>
      <p:pic>
        <p:nvPicPr>
          <p:cNvPr id="3" name="図 2"/>
          <p:cNvPicPr>
            <a:picLocks noChangeAspect="1"/>
          </p:cNvPicPr>
          <p:nvPr/>
        </p:nvPicPr>
        <p:blipFill rotWithShape="1">
          <a:blip r:embed="rId4"/>
          <a:srcRect l="12396" t="15026" r="73507" b="46871"/>
          <a:stretch/>
        </p:blipFill>
        <p:spPr>
          <a:xfrm>
            <a:off x="458305" y="1409344"/>
            <a:ext cx="5156200" cy="3919568"/>
          </a:xfrm>
          <a:prstGeom prst="rect">
            <a:avLst/>
          </a:prstGeom>
        </p:spPr>
      </p:pic>
    </p:spTree>
    <p:extLst>
      <p:ext uri="{BB962C8B-B14F-4D97-AF65-F5344CB8AC3E}">
        <p14:creationId xmlns:p14="http://schemas.microsoft.com/office/powerpoint/2010/main" val="1022257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グループ化 1"/>
          <p:cNvGrpSpPr/>
          <p:nvPr/>
        </p:nvGrpSpPr>
        <p:grpSpPr>
          <a:xfrm>
            <a:off x="2031910" y="1577457"/>
            <a:ext cx="7062394" cy="3941953"/>
            <a:chOff x="4536573" y="1182205"/>
            <a:chExt cx="3144512" cy="2444450"/>
          </a:xfrm>
        </p:grpSpPr>
        <p:sp>
          <p:nvSpPr>
            <p:cNvPr id="7" name="角丸四角形 6"/>
            <p:cNvSpPr/>
            <p:nvPr/>
          </p:nvSpPr>
          <p:spPr>
            <a:xfrm>
              <a:off x="5640207" y="1355434"/>
              <a:ext cx="2033311" cy="486119"/>
            </a:xfrm>
            <a:prstGeom prst="roundRect">
              <a:avLst>
                <a:gd name="adj" fmla="val 10834"/>
              </a:avLst>
            </a:prstGeom>
            <a:ln/>
          </p:spPr>
          <p:style>
            <a:lnRef idx="1">
              <a:schemeClr val="accent6"/>
            </a:lnRef>
            <a:fillRef idx="2">
              <a:schemeClr val="accent6"/>
            </a:fillRef>
            <a:effectRef idx="1">
              <a:schemeClr val="accent6"/>
            </a:effectRef>
            <a:fontRef idx="minor">
              <a:schemeClr val="dk1"/>
            </a:fontRef>
          </p:style>
          <p:txBody>
            <a:bodyPr rtlCol="0" anchor="b"/>
            <a:lstStyle/>
            <a:p>
              <a:r>
                <a:rPr lang="ja-JP" altLang="en-US" sz="1600" dirty="0" smtClean="0"/>
                <a:t>プレイ</a:t>
              </a:r>
              <a:r>
                <a:rPr lang="en-US" altLang="ja-JP" sz="1600" dirty="0"/>
                <a:t>,</a:t>
              </a:r>
              <a:r>
                <a:rPr lang="ja-JP" altLang="en-US" sz="1600" dirty="0" smtClean="0"/>
                <a:t>終了 の２つが</a:t>
              </a:r>
              <a:r>
                <a:rPr lang="ja-JP" altLang="en-US" sz="1600" dirty="0"/>
                <a:t>ある</a:t>
              </a:r>
              <a:r>
                <a:rPr lang="ja-JP" altLang="en-US" sz="1000" dirty="0"/>
                <a:t>。</a:t>
              </a:r>
            </a:p>
          </p:txBody>
        </p:sp>
        <p:sp>
          <p:nvSpPr>
            <p:cNvPr id="6" name="正方形/長方形 5"/>
            <p:cNvSpPr/>
            <p:nvPr/>
          </p:nvSpPr>
          <p:spPr>
            <a:xfrm>
              <a:off x="5686182" y="1182205"/>
              <a:ext cx="1271792" cy="258847"/>
            </a:xfrm>
            <a:prstGeom prst="rect">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ja-JP" altLang="en-US" dirty="0"/>
                <a:t>タイトル</a:t>
              </a:r>
            </a:p>
          </p:txBody>
        </p:sp>
        <p:sp>
          <p:nvSpPr>
            <p:cNvPr id="63" name="角丸四角形 62"/>
            <p:cNvSpPr/>
            <p:nvPr/>
          </p:nvSpPr>
          <p:spPr>
            <a:xfrm>
              <a:off x="5647774" y="2179929"/>
              <a:ext cx="2033311" cy="486119"/>
            </a:xfrm>
            <a:prstGeom prst="roundRect">
              <a:avLst>
                <a:gd name="adj" fmla="val 10834"/>
              </a:avLst>
            </a:prstGeom>
            <a:ln/>
          </p:spPr>
          <p:style>
            <a:lnRef idx="1">
              <a:schemeClr val="accent6"/>
            </a:lnRef>
            <a:fillRef idx="2">
              <a:schemeClr val="accent6"/>
            </a:fillRef>
            <a:effectRef idx="1">
              <a:schemeClr val="accent6"/>
            </a:effectRef>
            <a:fontRef idx="minor">
              <a:schemeClr val="dk1"/>
            </a:fontRef>
          </p:style>
          <p:txBody>
            <a:bodyPr rtlCol="0" anchor="b"/>
            <a:lstStyle/>
            <a:p>
              <a:r>
                <a:rPr lang="ja-JP" altLang="en-US" sz="2000" dirty="0" smtClean="0"/>
                <a:t>タンク</a:t>
              </a:r>
              <a:r>
                <a:rPr lang="ja-JP" altLang="en-US" sz="2000" dirty="0"/>
                <a:t>ゲーム</a:t>
              </a:r>
              <a:r>
                <a:rPr lang="ja-JP" altLang="en-US" sz="2000" dirty="0" smtClean="0"/>
                <a:t>の開始</a:t>
              </a:r>
              <a:endParaRPr lang="ja-JP" altLang="en-US" sz="2000" dirty="0"/>
            </a:p>
          </p:txBody>
        </p:sp>
        <p:sp>
          <p:nvSpPr>
            <p:cNvPr id="64" name="正方形/長方形 63"/>
            <p:cNvSpPr/>
            <p:nvPr/>
          </p:nvSpPr>
          <p:spPr>
            <a:xfrm>
              <a:off x="5527090" y="2132952"/>
              <a:ext cx="1271792" cy="258847"/>
            </a:xfrm>
            <a:prstGeom prst="rect">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ja-JP" altLang="en-US" dirty="0"/>
                <a:t>プレイ</a:t>
              </a:r>
            </a:p>
          </p:txBody>
        </p:sp>
        <p:sp>
          <p:nvSpPr>
            <p:cNvPr id="65" name="角丸四角形 64"/>
            <p:cNvSpPr/>
            <p:nvPr/>
          </p:nvSpPr>
          <p:spPr>
            <a:xfrm>
              <a:off x="5527090" y="3140536"/>
              <a:ext cx="2033311" cy="486119"/>
            </a:xfrm>
            <a:prstGeom prst="roundRect">
              <a:avLst>
                <a:gd name="adj" fmla="val 10834"/>
              </a:avLst>
            </a:prstGeom>
            <a:ln/>
          </p:spPr>
          <p:style>
            <a:lnRef idx="1">
              <a:schemeClr val="accent6"/>
            </a:lnRef>
            <a:fillRef idx="2">
              <a:schemeClr val="accent6"/>
            </a:fillRef>
            <a:effectRef idx="1">
              <a:schemeClr val="accent6"/>
            </a:effectRef>
            <a:fontRef idx="minor">
              <a:schemeClr val="dk1"/>
            </a:fontRef>
          </p:style>
          <p:txBody>
            <a:bodyPr rtlCol="0" anchor="b"/>
            <a:lstStyle/>
            <a:p>
              <a:r>
                <a:rPr lang="ja-JP" altLang="en-US" dirty="0"/>
                <a:t>勝</a:t>
              </a:r>
              <a:r>
                <a:rPr lang="ja-JP" altLang="en-US" dirty="0" smtClean="0"/>
                <a:t>ったか負けたかの表示</a:t>
              </a:r>
              <a:endParaRPr lang="ja-JP" altLang="en-US" dirty="0"/>
            </a:p>
          </p:txBody>
        </p:sp>
        <p:sp>
          <p:nvSpPr>
            <p:cNvPr id="66" name="正方形/長方形 65"/>
            <p:cNvSpPr/>
            <p:nvPr/>
          </p:nvSpPr>
          <p:spPr>
            <a:xfrm>
              <a:off x="5527090" y="3087760"/>
              <a:ext cx="1271792" cy="258847"/>
            </a:xfrm>
            <a:prstGeom prst="rect">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ja-JP" altLang="en-US" dirty="0"/>
                <a:t>リザルト</a:t>
              </a:r>
            </a:p>
          </p:txBody>
        </p:sp>
        <p:cxnSp>
          <p:nvCxnSpPr>
            <p:cNvPr id="8" name="直線矢印コネクタ 7"/>
            <p:cNvCxnSpPr/>
            <p:nvPr/>
          </p:nvCxnSpPr>
          <p:spPr>
            <a:xfrm flipH="1">
              <a:off x="6821802" y="1750126"/>
              <a:ext cx="1718" cy="294854"/>
            </a:xfrm>
            <a:prstGeom prst="straightConnector1">
              <a:avLst/>
            </a:prstGeom>
            <a:ln w="76200">
              <a:solidFill>
                <a:schemeClr val="bg1"/>
              </a:solidFill>
              <a:tailEnd type="triangle"/>
            </a:ln>
          </p:spPr>
          <p:style>
            <a:lnRef idx="3">
              <a:schemeClr val="accent3"/>
            </a:lnRef>
            <a:fillRef idx="0">
              <a:schemeClr val="accent3"/>
            </a:fillRef>
            <a:effectRef idx="2">
              <a:schemeClr val="accent3"/>
            </a:effectRef>
            <a:fontRef idx="minor">
              <a:schemeClr val="tx1"/>
            </a:fontRef>
          </p:style>
        </p:cxnSp>
        <p:cxnSp>
          <p:nvCxnSpPr>
            <p:cNvPr id="71" name="直線矢印コネクタ 70"/>
            <p:cNvCxnSpPr/>
            <p:nvPr/>
          </p:nvCxnSpPr>
          <p:spPr>
            <a:xfrm flipH="1">
              <a:off x="6656863" y="2713060"/>
              <a:ext cx="1718" cy="294854"/>
            </a:xfrm>
            <a:prstGeom prst="straightConnector1">
              <a:avLst/>
            </a:prstGeom>
            <a:ln w="76200">
              <a:solidFill>
                <a:schemeClr val="bg1"/>
              </a:solidFill>
              <a:tailEnd type="triangle"/>
            </a:ln>
          </p:spPr>
          <p:style>
            <a:lnRef idx="3">
              <a:schemeClr val="accent3"/>
            </a:lnRef>
            <a:fillRef idx="0">
              <a:schemeClr val="accent3"/>
            </a:fillRef>
            <a:effectRef idx="2">
              <a:schemeClr val="accent3"/>
            </a:effectRef>
            <a:fontRef idx="minor">
              <a:schemeClr val="tx1"/>
            </a:fontRef>
          </p:style>
        </p:cxnSp>
        <p:sp>
          <p:nvSpPr>
            <p:cNvPr id="72" name="左カーブ矢印 71"/>
            <p:cNvSpPr/>
            <p:nvPr/>
          </p:nvSpPr>
          <p:spPr>
            <a:xfrm flipH="1" flipV="1">
              <a:off x="4536573" y="1248258"/>
              <a:ext cx="916405" cy="2242353"/>
            </a:xfrm>
            <a:prstGeom prst="curvedLef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schemeClr val="tx1"/>
                </a:solidFill>
              </a:endParaRPr>
            </a:p>
          </p:txBody>
        </p:sp>
        <p:sp>
          <p:nvSpPr>
            <p:cNvPr id="77" name="角丸四角形 76"/>
            <p:cNvSpPr/>
            <p:nvPr/>
          </p:nvSpPr>
          <p:spPr>
            <a:xfrm>
              <a:off x="5924643" y="1832073"/>
              <a:ext cx="588060" cy="209804"/>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50" dirty="0"/>
                <a:t>Next</a:t>
              </a:r>
              <a:endParaRPr lang="ja-JP" altLang="en-US" sz="1050" dirty="0"/>
            </a:p>
          </p:txBody>
        </p:sp>
        <p:sp>
          <p:nvSpPr>
            <p:cNvPr id="78" name="角丸四角形 77"/>
            <p:cNvSpPr/>
            <p:nvPr/>
          </p:nvSpPr>
          <p:spPr>
            <a:xfrm>
              <a:off x="5924643" y="2755585"/>
              <a:ext cx="588060" cy="209804"/>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50" dirty="0"/>
                <a:t>Next</a:t>
              </a:r>
              <a:endParaRPr lang="ja-JP" altLang="en-US" sz="1050" dirty="0"/>
            </a:p>
          </p:txBody>
        </p:sp>
      </p:grpSp>
      <p:sp>
        <p:nvSpPr>
          <p:cNvPr id="80" name="テキスト ボックス 79"/>
          <p:cNvSpPr txBox="1"/>
          <p:nvPr/>
        </p:nvSpPr>
        <p:spPr>
          <a:xfrm>
            <a:off x="6514072" y="5805788"/>
            <a:ext cx="4314001" cy="307777"/>
          </a:xfrm>
          <a:prstGeom prst="rect">
            <a:avLst/>
          </a:prstGeom>
          <a:noFill/>
        </p:spPr>
        <p:txBody>
          <a:bodyPr wrap="none" rtlCol="0">
            <a:spAutoFit/>
          </a:bodyPr>
          <a:lstStyle/>
          <a:p>
            <a:r>
              <a:rPr lang="en-US" altLang="ja-JP" sz="1400" dirty="0">
                <a:solidFill>
                  <a:schemeClr val="bg1"/>
                </a:solidFill>
              </a:rPr>
              <a:t>※</a:t>
            </a:r>
            <a:r>
              <a:rPr lang="ja-JP" altLang="en-US" sz="1400" dirty="0">
                <a:solidFill>
                  <a:schemeClr val="bg1"/>
                </a:solidFill>
              </a:rPr>
              <a:t>次からシーンごとの配置などが書いてあります。</a:t>
            </a:r>
          </a:p>
        </p:txBody>
      </p:sp>
      <p:sp>
        <p:nvSpPr>
          <p:cNvPr id="37" name="ホームベース 36"/>
          <p:cNvSpPr/>
          <p:nvPr/>
        </p:nvSpPr>
        <p:spPr>
          <a:xfrm>
            <a:off x="0" y="5791200"/>
            <a:ext cx="12192000" cy="1066800"/>
          </a:xfrm>
          <a:prstGeom prst="homePlate">
            <a:avLst>
              <a:gd name="adj" fmla="val 8463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38" name="楕円 37"/>
          <p:cNvSpPr/>
          <p:nvPr/>
        </p:nvSpPr>
        <p:spPr>
          <a:xfrm>
            <a:off x="11083636" y="5791200"/>
            <a:ext cx="1108364" cy="1066800"/>
          </a:xfrm>
          <a:prstGeom prst="ellipse">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4000" dirty="0" smtClean="0">
                <a:solidFill>
                  <a:srgbClr val="FF0000"/>
                </a:solidFill>
              </a:rPr>
              <a:t>5</a:t>
            </a:r>
            <a:endParaRPr kumimoji="1" lang="ja-JP" altLang="en-US" sz="4000" dirty="0">
              <a:solidFill>
                <a:srgbClr val="FF0000"/>
              </a:solidFill>
            </a:endParaRPr>
          </a:p>
        </p:txBody>
      </p:sp>
      <p:sp>
        <p:nvSpPr>
          <p:cNvPr id="39" name="テキスト ボックス 38"/>
          <p:cNvSpPr txBox="1"/>
          <p:nvPr/>
        </p:nvSpPr>
        <p:spPr>
          <a:xfrm>
            <a:off x="15105" y="6062990"/>
            <a:ext cx="4188967" cy="523220"/>
          </a:xfrm>
          <a:prstGeom prst="rect">
            <a:avLst/>
          </a:prstGeom>
          <a:noFill/>
        </p:spPr>
        <p:txBody>
          <a:bodyPr wrap="none" rtlCol="0">
            <a:spAutoFit/>
          </a:bodyPr>
          <a:lstStyle/>
          <a:p>
            <a:r>
              <a:rPr lang="en-US" altLang="ja-JP" sz="2800" dirty="0" smtClean="0"/>
              <a:t>Battle Tank!! : </a:t>
            </a:r>
            <a:r>
              <a:rPr lang="ja-JP" altLang="en-US" sz="2800" dirty="0"/>
              <a:t>寺本 啓志</a:t>
            </a:r>
          </a:p>
        </p:txBody>
      </p:sp>
      <p:sp>
        <p:nvSpPr>
          <p:cNvPr id="40" name="正方形/長方形 39"/>
          <p:cNvSpPr/>
          <p:nvPr/>
        </p:nvSpPr>
        <p:spPr>
          <a:xfrm>
            <a:off x="0" y="0"/>
            <a:ext cx="12192000" cy="94705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4400" dirty="0" smtClean="0">
                <a:latin typeface="HG正楷書体-PRO" panose="03000600000000000000" pitchFamily="66" charset="-128"/>
                <a:ea typeface="HG正楷書体-PRO" panose="03000600000000000000" pitchFamily="66" charset="-128"/>
              </a:rPr>
              <a:t>ゲームフローチャート</a:t>
            </a:r>
            <a:endParaRPr kumimoji="1" lang="ja-JP" altLang="en-US" b="1" dirty="0"/>
          </a:p>
        </p:txBody>
      </p:sp>
    </p:spTree>
    <p:extLst>
      <p:ext uri="{BB962C8B-B14F-4D97-AF65-F5344CB8AC3E}">
        <p14:creationId xmlns:p14="http://schemas.microsoft.com/office/powerpoint/2010/main" val="2744712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ホームベース 3"/>
          <p:cNvSpPr/>
          <p:nvPr/>
        </p:nvSpPr>
        <p:spPr>
          <a:xfrm>
            <a:off x="0" y="5791200"/>
            <a:ext cx="12192000" cy="1066800"/>
          </a:xfrm>
          <a:prstGeom prst="homePlate">
            <a:avLst>
              <a:gd name="adj" fmla="val 8463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5" name="楕円 4"/>
          <p:cNvSpPr/>
          <p:nvPr/>
        </p:nvSpPr>
        <p:spPr>
          <a:xfrm>
            <a:off x="11083636" y="5791200"/>
            <a:ext cx="1108364" cy="1066800"/>
          </a:xfrm>
          <a:prstGeom prst="ellipse">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4000" dirty="0" smtClean="0">
                <a:solidFill>
                  <a:srgbClr val="FF0000"/>
                </a:solidFill>
              </a:rPr>
              <a:t>6</a:t>
            </a:r>
            <a:endParaRPr kumimoji="1" lang="ja-JP" altLang="en-US" sz="4000" dirty="0">
              <a:solidFill>
                <a:srgbClr val="FF0000"/>
              </a:solidFill>
            </a:endParaRPr>
          </a:p>
        </p:txBody>
      </p:sp>
      <p:grpSp>
        <p:nvGrpSpPr>
          <p:cNvPr id="3" name="グループ化 2"/>
          <p:cNvGrpSpPr/>
          <p:nvPr/>
        </p:nvGrpSpPr>
        <p:grpSpPr>
          <a:xfrm>
            <a:off x="971659" y="1171947"/>
            <a:ext cx="9871933" cy="2554545"/>
            <a:chOff x="673485" y="2095278"/>
            <a:chExt cx="9871933" cy="2554545"/>
          </a:xfrm>
        </p:grpSpPr>
        <p:sp>
          <p:nvSpPr>
            <p:cNvPr id="7" name="正方形/長方形 6"/>
            <p:cNvSpPr/>
            <p:nvPr/>
          </p:nvSpPr>
          <p:spPr>
            <a:xfrm>
              <a:off x="673485" y="2095278"/>
              <a:ext cx="9871932" cy="2486661"/>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673486" y="2095278"/>
              <a:ext cx="9871932" cy="2554545"/>
            </a:xfrm>
            <a:prstGeom prst="rect">
              <a:avLst/>
            </a:prstGeom>
            <a:noFill/>
          </p:spPr>
          <p:txBody>
            <a:bodyPr wrap="square" rtlCol="0">
              <a:spAutoFit/>
            </a:bodyPr>
            <a:lstStyle/>
            <a:p>
              <a:r>
                <a:rPr lang="ja-JP" altLang="en-US" sz="4000" dirty="0" smtClean="0">
                  <a:latin typeface="HG正楷書体-PRO" panose="03000600000000000000" pitchFamily="66" charset="-128"/>
                  <a:ea typeface="HG正楷書体-PRO" panose="03000600000000000000" pitchFamily="66" charset="-128"/>
                </a:rPr>
                <a:t>カメラアングルの変更</a:t>
              </a:r>
              <a:r>
                <a:rPr lang="ja-JP" altLang="en-US" sz="4000" dirty="0" smtClean="0">
                  <a:latin typeface="HG正楷書体-PRO" panose="03000600000000000000" pitchFamily="66" charset="-128"/>
                  <a:ea typeface="HG正楷書体-PRO" panose="03000600000000000000" pitchFamily="66" charset="-128"/>
                </a:rPr>
                <a:t>が</a:t>
              </a:r>
              <a:r>
                <a:rPr lang="en-US" altLang="ja-JP" sz="4000" dirty="0" smtClean="0">
                  <a:latin typeface="HG正楷書体-PRO" panose="03000600000000000000" pitchFamily="66" charset="-128"/>
                  <a:ea typeface="HG正楷書体-PRO" panose="03000600000000000000" pitchFamily="66" charset="-128"/>
                </a:rPr>
                <a:t>2</a:t>
              </a:r>
              <a:r>
                <a:rPr lang="ja-JP" altLang="en-US" sz="4000" dirty="0" smtClean="0">
                  <a:latin typeface="HG正楷書体-PRO" panose="03000600000000000000" pitchFamily="66" charset="-128"/>
                  <a:ea typeface="HG正楷書体-PRO" panose="03000600000000000000" pitchFamily="66" charset="-128"/>
                </a:rPr>
                <a:t>種類できる</a:t>
              </a:r>
              <a:r>
                <a:rPr lang="en-US" altLang="ja-JP" sz="4000" dirty="0" smtClean="0">
                  <a:solidFill>
                    <a:srgbClr val="FF0000"/>
                  </a:solidFill>
                  <a:latin typeface="HG正楷書体-PRO" panose="03000600000000000000" pitchFamily="66" charset="-128"/>
                  <a:ea typeface="HG正楷書体-PRO" panose="03000600000000000000" pitchFamily="66" charset="-128"/>
                </a:rPr>
                <a:t>Controller</a:t>
              </a:r>
              <a:r>
                <a:rPr lang="ja-JP" altLang="en-US" sz="4000" dirty="0" smtClean="0">
                  <a:latin typeface="HG正楷書体-PRO" panose="03000600000000000000" pitchFamily="66" charset="-128"/>
                  <a:ea typeface="HG正楷書体-PRO" panose="03000600000000000000" pitchFamily="66" charset="-128"/>
                </a:rPr>
                <a:t>対応している</a:t>
              </a:r>
              <a:endParaRPr lang="en-US" altLang="ja-JP" sz="4000" dirty="0" smtClean="0">
                <a:latin typeface="HG正楷書体-PRO" panose="03000600000000000000" pitchFamily="66" charset="-128"/>
                <a:ea typeface="HG正楷書体-PRO" panose="03000600000000000000" pitchFamily="66" charset="-128"/>
              </a:endParaRPr>
            </a:p>
            <a:p>
              <a:r>
                <a:rPr lang="en-US" altLang="ja-JP" sz="4000" dirty="0" smtClean="0">
                  <a:latin typeface="HG正楷書体-PRO" panose="03000600000000000000" pitchFamily="66" charset="-128"/>
                  <a:ea typeface="HG正楷書体-PRO" panose="03000600000000000000" pitchFamily="66" charset="-128"/>
                </a:rPr>
                <a:t>Stage</a:t>
              </a:r>
              <a:r>
                <a:rPr lang="ja-JP" altLang="en-US" sz="4000" dirty="0" smtClean="0">
                  <a:latin typeface="HG正楷書体-PRO" panose="03000600000000000000" pitchFamily="66" charset="-128"/>
                  <a:ea typeface="HG正楷書体-PRO" panose="03000600000000000000" pitchFamily="66" charset="-128"/>
                </a:rPr>
                <a:t>がすべてで</a:t>
              </a:r>
              <a:r>
                <a:rPr lang="en-US" altLang="ja-JP" sz="4000" dirty="0" smtClean="0">
                  <a:latin typeface="HG正楷書体-PRO" panose="03000600000000000000" pitchFamily="66" charset="-128"/>
                  <a:ea typeface="HG正楷書体-PRO" panose="03000600000000000000" pitchFamily="66" charset="-128"/>
                </a:rPr>
                <a:t>9</a:t>
              </a:r>
              <a:r>
                <a:rPr lang="ja-JP" altLang="en-US" sz="4000" dirty="0" smtClean="0">
                  <a:latin typeface="HG正楷書体-PRO" panose="03000600000000000000" pitchFamily="66" charset="-128"/>
                  <a:ea typeface="HG正楷書体-PRO" panose="03000600000000000000" pitchFamily="66" charset="-128"/>
                </a:rPr>
                <a:t>ステージある</a:t>
              </a:r>
              <a:endParaRPr lang="en-US" altLang="ja-JP" sz="4000" dirty="0" smtClean="0">
                <a:latin typeface="HG正楷書体-PRO" panose="03000600000000000000" pitchFamily="66" charset="-128"/>
                <a:ea typeface="HG正楷書体-PRO" panose="03000600000000000000" pitchFamily="66" charset="-128"/>
              </a:endParaRPr>
            </a:p>
            <a:p>
              <a:endParaRPr lang="en-US" altLang="ja-JP" sz="4000" dirty="0" smtClean="0">
                <a:latin typeface="HG正楷書体-PRO" panose="03000600000000000000" pitchFamily="66" charset="-128"/>
                <a:ea typeface="HG正楷書体-PRO" panose="03000600000000000000" pitchFamily="66" charset="-128"/>
              </a:endParaRPr>
            </a:p>
          </p:txBody>
        </p:sp>
      </p:grpSp>
      <p:sp>
        <p:nvSpPr>
          <p:cNvPr id="10" name="テキスト ボックス 9"/>
          <p:cNvSpPr txBox="1"/>
          <p:nvPr/>
        </p:nvSpPr>
        <p:spPr>
          <a:xfrm>
            <a:off x="15105" y="6062990"/>
            <a:ext cx="4188967" cy="523220"/>
          </a:xfrm>
          <a:prstGeom prst="rect">
            <a:avLst/>
          </a:prstGeom>
          <a:noFill/>
        </p:spPr>
        <p:txBody>
          <a:bodyPr wrap="none" rtlCol="0">
            <a:spAutoFit/>
          </a:bodyPr>
          <a:lstStyle/>
          <a:p>
            <a:r>
              <a:rPr lang="en-US" altLang="ja-JP" sz="2800" dirty="0" smtClean="0"/>
              <a:t>Battle Tank!! : </a:t>
            </a:r>
            <a:r>
              <a:rPr lang="ja-JP" altLang="en-US" sz="2800" dirty="0"/>
              <a:t>寺本 啓志</a:t>
            </a:r>
          </a:p>
        </p:txBody>
      </p:sp>
      <p:sp>
        <p:nvSpPr>
          <p:cNvPr id="9" name="正方形/長方形 8"/>
          <p:cNvSpPr/>
          <p:nvPr/>
        </p:nvSpPr>
        <p:spPr>
          <a:xfrm>
            <a:off x="0" y="5378"/>
            <a:ext cx="12192000" cy="94705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4400" dirty="0" smtClean="0">
                <a:latin typeface="HG正楷書体-PRO" panose="03000600000000000000" pitchFamily="66" charset="-128"/>
                <a:ea typeface="HG正楷書体-PRO" panose="03000600000000000000" pitchFamily="66" charset="-128"/>
              </a:rPr>
              <a:t>ゲームの魅力</a:t>
            </a:r>
            <a:endParaRPr lang="ja-JP" altLang="en-US" sz="4400" dirty="0">
              <a:latin typeface="HG正楷書体-PRO" panose="03000600000000000000" pitchFamily="66" charset="-128"/>
              <a:ea typeface="HG正楷書体-PRO" panose="03000600000000000000" pitchFamily="66" charset="-128"/>
            </a:endParaRPr>
          </a:p>
        </p:txBody>
      </p:sp>
    </p:spTree>
    <p:extLst>
      <p:ext uri="{BB962C8B-B14F-4D97-AF65-F5344CB8AC3E}">
        <p14:creationId xmlns:p14="http://schemas.microsoft.com/office/powerpoint/2010/main" val="126633479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69</TotalTime>
  <Words>307</Words>
  <Application>Microsoft Office PowerPoint</Application>
  <PresentationFormat>ワイド画面</PresentationFormat>
  <Paragraphs>67</Paragraphs>
  <Slides>6</Slides>
  <Notes>1</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6</vt:i4>
      </vt:variant>
    </vt:vector>
  </HeadingPairs>
  <TitlesOfParts>
    <vt:vector size="12" baseType="lpstr">
      <vt:lpstr>HGP明朝E</vt:lpstr>
      <vt:lpstr>HG正楷書体-PRO</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寺本　啓志</dc:creator>
  <cp:lastModifiedBy>寺本　啓志</cp:lastModifiedBy>
  <cp:revision>14</cp:revision>
  <dcterms:created xsi:type="dcterms:W3CDTF">2019-09-18T13:29:35Z</dcterms:created>
  <dcterms:modified xsi:type="dcterms:W3CDTF">2019-10-31T12:07:52Z</dcterms:modified>
</cp:coreProperties>
</file>

<file path=docProps/thumbnail.jpeg>
</file>